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doc" ContentType="application/msword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diagrams/quickStyle3.xml" ContentType="application/vnd.openxmlformats-officedocument.drawingml.diagramStyle+xml"/>
  <Override PartName="/ppt/notesSlides/notesSlide19.xml" ContentType="application/vnd.openxmlformats-officedocument.presentationml.notesSlid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diagrams/layout4.xml" ContentType="application/vnd.openxmlformats-officedocument.drawingml.diagramLayout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layout2.xml" ContentType="application/vnd.openxmlformats-officedocument.drawingml.diagramLayout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4014" r:id="rId2"/>
    <p:sldMasterId id="2147484026" r:id="rId3"/>
  </p:sldMasterIdLst>
  <p:notesMasterIdLst>
    <p:notesMasterId r:id="rId29"/>
  </p:notesMasterIdLst>
  <p:handoutMasterIdLst>
    <p:handoutMasterId r:id="rId30"/>
  </p:handoutMasterIdLst>
  <p:sldIdLst>
    <p:sldId id="438" r:id="rId4"/>
    <p:sldId id="322" r:id="rId5"/>
    <p:sldId id="439" r:id="rId6"/>
    <p:sldId id="417" r:id="rId7"/>
    <p:sldId id="419" r:id="rId8"/>
    <p:sldId id="328" r:id="rId9"/>
    <p:sldId id="380" r:id="rId10"/>
    <p:sldId id="320" r:id="rId11"/>
    <p:sldId id="441" r:id="rId12"/>
    <p:sldId id="442" r:id="rId13"/>
    <p:sldId id="443" r:id="rId14"/>
    <p:sldId id="383" r:id="rId15"/>
    <p:sldId id="444" r:id="rId16"/>
    <p:sldId id="445" r:id="rId17"/>
    <p:sldId id="450" r:id="rId18"/>
    <p:sldId id="381" r:id="rId19"/>
    <p:sldId id="422" r:id="rId20"/>
    <p:sldId id="448" r:id="rId21"/>
    <p:sldId id="449" r:id="rId22"/>
    <p:sldId id="451" r:id="rId23"/>
    <p:sldId id="452" r:id="rId24"/>
    <p:sldId id="453" r:id="rId25"/>
    <p:sldId id="437" r:id="rId26"/>
    <p:sldId id="369" r:id="rId27"/>
    <p:sldId id="428" r:id="rId28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  <a:srgbClr val="FF3300"/>
    <a:srgbClr val="FFCCCC"/>
    <a:srgbClr val="FFFFCC"/>
    <a:srgbClr val="FF9999"/>
    <a:srgbClr val="E4FFC9"/>
    <a:srgbClr val="EAEAEA"/>
    <a:srgbClr val="F8F8F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58" autoAdjust="0"/>
    <p:restoredTop sz="61007" autoAdjust="0"/>
  </p:normalViewPr>
  <p:slideViewPr>
    <p:cSldViewPr snapToGrid="0">
      <p:cViewPr varScale="1">
        <p:scale>
          <a:sx n="80" d="100"/>
          <a:sy n="80" d="100"/>
        </p:scale>
        <p:origin x="-1932" y="-78"/>
      </p:cViewPr>
      <p:guideLst>
        <p:guide orient="horz" pos="2160"/>
        <p:guide pos="28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3492" y="-72"/>
      </p:cViewPr>
      <p:guideLst>
        <p:guide orient="horz" pos="3024"/>
        <p:guide pos="23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1C862C-BCF1-F544-BD07-29CD2C2ABB4C}" type="doc">
      <dgm:prSet loTypeId="urn:microsoft.com/office/officeart/2005/8/layout/equation1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6B5C694-B853-0246-BCA0-5E7F2433D535}">
      <dgm:prSet phldrT="[Text]"/>
      <dgm:spPr/>
      <dgm:t>
        <a:bodyPr vert="horz"/>
        <a:lstStyle/>
        <a:p>
          <a:endParaRPr lang="en-US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801AEFB9-0C88-9441-96CF-AF5BFC1EBEF5}" type="parTrans" cxnId="{A859DD93-D3DB-EE47-AF2C-3AE2A1C64ADE}">
      <dgm:prSet/>
      <dgm:spPr/>
      <dgm:t>
        <a:bodyPr/>
        <a:lstStyle/>
        <a:p>
          <a:endParaRPr lang="en-US" b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183C4D7A-51E5-9D4A-8722-B033BB650077}" type="sibTrans" cxnId="{A859DD93-D3DB-EE47-AF2C-3AE2A1C64ADE}">
      <dgm:prSet/>
      <dgm:spPr/>
      <dgm:t>
        <a:bodyPr/>
        <a:lstStyle/>
        <a:p>
          <a:endParaRPr lang="en-US" b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C17C9D10-EE76-7640-A94C-D94C87A3F6C3}">
      <dgm:prSet phldrT="[Text]"/>
      <dgm:spPr/>
      <dgm:t>
        <a:bodyPr/>
        <a:lstStyle/>
        <a:p>
          <a:endParaRPr lang="en-US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0560CC31-E729-BD4E-BD8F-5B96B33D1674}" type="parTrans" cxnId="{AA640E64-E9A5-E341-8408-98C2F50914F5}">
      <dgm:prSet/>
      <dgm:spPr/>
      <dgm:t>
        <a:bodyPr/>
        <a:lstStyle/>
        <a:p>
          <a:endParaRPr lang="en-US" b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F32F0913-A3AF-1446-B5C2-B320E756F7AD}" type="sibTrans" cxnId="{AA640E64-E9A5-E341-8408-98C2F50914F5}">
      <dgm:prSet/>
      <dgm:spPr/>
      <dgm:t>
        <a:bodyPr/>
        <a:lstStyle/>
        <a:p>
          <a:endParaRPr lang="en-US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E5FC7AF9-8C95-6A4C-A8DE-6C8A4D1F9430}">
      <dgm:prSet phldrT="[Text]"/>
      <dgm:spPr/>
      <dgm:t>
        <a:bodyPr/>
        <a:lstStyle/>
        <a:p>
          <a:endParaRPr lang="en-US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1FF14CF8-FA66-DD4F-BD02-AA4C3EB046A1}" type="parTrans" cxnId="{AFD42568-06C3-F849-9EF8-D35DE34E8365}">
      <dgm:prSet/>
      <dgm:spPr/>
      <dgm:t>
        <a:bodyPr/>
        <a:lstStyle/>
        <a:p>
          <a:endParaRPr lang="en-US" b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BE52F91F-FC70-D84E-8B56-57DD33F1959A}" type="sibTrans" cxnId="{AFD42568-06C3-F849-9EF8-D35DE34E8365}">
      <dgm:prSet/>
      <dgm:spPr/>
      <dgm:t>
        <a:bodyPr/>
        <a:lstStyle/>
        <a:p>
          <a:endParaRPr lang="en-US" b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D407CFE4-E8FB-E245-AFDB-410BA6680B55}">
      <dgm:prSet/>
      <dgm:spPr/>
      <dgm:t>
        <a:bodyPr/>
        <a:lstStyle/>
        <a:p>
          <a:endParaRPr lang="en-US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63A5B640-28A9-4245-A4B1-847B36561837}" type="parTrans" cxnId="{D3DE44FA-10E7-F046-86D1-CADEC74FA151}">
      <dgm:prSet/>
      <dgm:spPr/>
      <dgm:t>
        <a:bodyPr/>
        <a:lstStyle/>
        <a:p>
          <a:endParaRPr lang="en-US" b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9E24F64D-6F4B-104E-AFE9-474A52F929E9}" type="sibTrans" cxnId="{D3DE44FA-10E7-F046-86D1-CADEC74FA151}">
      <dgm:prSet custAng="2341075" custLinFactX="135792" custLinFactY="-78789" custLinFactNeighborX="200000" custLinFactNeighborY="-100000"/>
      <dgm:spPr/>
      <dgm:t>
        <a:bodyPr/>
        <a:lstStyle/>
        <a:p>
          <a:endParaRPr lang="en-US" b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53655511-3EA9-E24B-ADA6-7E53EB5D5B44}" type="pres">
      <dgm:prSet presAssocID="{B21C862C-BCF1-F544-BD07-29CD2C2ABB4C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472C170-12DA-B143-AD1C-711D1168B5FF}" type="pres">
      <dgm:prSet presAssocID="{76B5C694-B853-0246-BCA0-5E7F2433D535}" presName="node" presStyleLbl="node1" presStyleIdx="0" presStyleCnt="4" custLinFactX="3067" custLinFactNeighborX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08B234-ABF7-DB43-A58C-B3C0794EAE49}" type="pres">
      <dgm:prSet presAssocID="{183C4D7A-51E5-9D4A-8722-B033BB650077}" presName="spacerL" presStyleCnt="0"/>
      <dgm:spPr/>
    </dgm:pt>
    <dgm:pt modelId="{A2D8B243-9861-CB4C-9DC9-4D3970B797C1}" type="pres">
      <dgm:prSet presAssocID="{183C4D7A-51E5-9D4A-8722-B033BB650077}" presName="sibTrans" presStyleLbl="sibTrans2D1" presStyleIdx="0" presStyleCnt="3" custLinFactX="525460" custLinFactNeighborX="600000" custLinFactNeighborY="0"/>
      <dgm:spPr/>
      <dgm:t>
        <a:bodyPr/>
        <a:lstStyle/>
        <a:p>
          <a:endParaRPr lang="en-US"/>
        </a:p>
      </dgm:t>
    </dgm:pt>
    <dgm:pt modelId="{EDB500EE-8294-3F4B-8417-8BE8023C1D35}" type="pres">
      <dgm:prSet presAssocID="{183C4D7A-51E5-9D4A-8722-B033BB650077}" presName="spacerR" presStyleCnt="0"/>
      <dgm:spPr/>
    </dgm:pt>
    <dgm:pt modelId="{A9C6362F-FD2C-A44B-8412-4E042722523A}" type="pres">
      <dgm:prSet presAssocID="{C17C9D10-EE76-7640-A94C-D94C87A3F6C3}" presName="node" presStyleLbl="node1" presStyleIdx="1" presStyleCnt="4" custLinFactNeighborX="-5510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85500E-2E82-6A4A-91EE-9AF48FEC6C45}" type="pres">
      <dgm:prSet presAssocID="{F32F0913-A3AF-1446-B5C2-B320E756F7AD}" presName="spacerL" presStyleCnt="0"/>
      <dgm:spPr/>
    </dgm:pt>
    <dgm:pt modelId="{43B7E150-48FC-BF4A-9779-A59569998339}" type="pres">
      <dgm:prSet presAssocID="{F32F0913-A3AF-1446-B5C2-B320E756F7AD}" presName="sibTrans" presStyleLbl="sibTrans2D1" presStyleIdx="1" presStyleCnt="3" custAng="2341075" custLinFactX="-14617" custLinFactNeighborX="-100000"/>
      <dgm:spPr/>
      <dgm:t>
        <a:bodyPr/>
        <a:lstStyle/>
        <a:p>
          <a:endParaRPr lang="en-US"/>
        </a:p>
      </dgm:t>
    </dgm:pt>
    <dgm:pt modelId="{88E048A8-2DA0-7B47-9D5D-4C623211681A}" type="pres">
      <dgm:prSet presAssocID="{F32F0913-A3AF-1446-B5C2-B320E756F7AD}" presName="spacerR" presStyleCnt="0"/>
      <dgm:spPr/>
    </dgm:pt>
    <dgm:pt modelId="{8C6BBD0A-341D-F448-AE4B-11C0CE9949B8}" type="pres">
      <dgm:prSet presAssocID="{E5FC7AF9-8C95-6A4C-A8DE-6C8A4D1F9430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DEAC19-71FE-434C-B8AB-5F6FDE04D5DA}" type="pres">
      <dgm:prSet presAssocID="{BE52F91F-FC70-D84E-8B56-57DD33F1959A}" presName="spacerL" presStyleCnt="0"/>
      <dgm:spPr/>
    </dgm:pt>
    <dgm:pt modelId="{FB9B2694-C9DD-5F41-AEF5-FE06D207342C}" type="pres">
      <dgm:prSet presAssocID="{BE52F91F-FC70-D84E-8B56-57DD33F1959A}" presName="sibTrans" presStyleLbl="sibTrans2D1" presStyleIdx="2" presStyleCnt="3" custLinFactX="-516955" custLinFactNeighborX="-600000" custLinFactNeighborY="0"/>
      <dgm:spPr/>
      <dgm:t>
        <a:bodyPr/>
        <a:lstStyle/>
        <a:p>
          <a:endParaRPr lang="en-US"/>
        </a:p>
      </dgm:t>
    </dgm:pt>
    <dgm:pt modelId="{ABE3BCDB-6BFB-044A-9A25-2B53D8273D94}" type="pres">
      <dgm:prSet presAssocID="{BE52F91F-FC70-D84E-8B56-57DD33F1959A}" presName="spacerR" presStyleCnt="0"/>
      <dgm:spPr/>
    </dgm:pt>
    <dgm:pt modelId="{8550BC7D-E478-6C47-BCD8-EB8C32D6A82C}" type="pres">
      <dgm:prSet presAssocID="{D407CFE4-E8FB-E245-AFDB-410BA6680B5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64307DA-5653-44D8-8EFD-E8CEE067A131}" type="presOf" srcId="{76B5C694-B853-0246-BCA0-5E7F2433D535}" destId="{0472C170-12DA-B143-AD1C-711D1168B5FF}" srcOrd="0" destOrd="0" presId="urn:microsoft.com/office/officeart/2005/8/layout/equation1"/>
    <dgm:cxn modelId="{14632CBB-4B23-4419-8ADA-31AF084112A7}" type="presOf" srcId="{F32F0913-A3AF-1446-B5C2-B320E756F7AD}" destId="{43B7E150-48FC-BF4A-9779-A59569998339}" srcOrd="0" destOrd="0" presId="urn:microsoft.com/office/officeart/2005/8/layout/equation1"/>
    <dgm:cxn modelId="{39190065-FBB7-4571-A316-3C7354FE6754}" type="presOf" srcId="{BE52F91F-FC70-D84E-8B56-57DD33F1959A}" destId="{FB9B2694-C9DD-5F41-AEF5-FE06D207342C}" srcOrd="0" destOrd="0" presId="urn:microsoft.com/office/officeart/2005/8/layout/equation1"/>
    <dgm:cxn modelId="{2A4C6A36-2B7E-4B4F-AC21-D53BC5E8E12C}" type="presOf" srcId="{D407CFE4-E8FB-E245-AFDB-410BA6680B55}" destId="{8550BC7D-E478-6C47-BCD8-EB8C32D6A82C}" srcOrd="0" destOrd="0" presId="urn:microsoft.com/office/officeart/2005/8/layout/equation1"/>
    <dgm:cxn modelId="{A859DD93-D3DB-EE47-AF2C-3AE2A1C64ADE}" srcId="{B21C862C-BCF1-F544-BD07-29CD2C2ABB4C}" destId="{76B5C694-B853-0246-BCA0-5E7F2433D535}" srcOrd="0" destOrd="0" parTransId="{801AEFB9-0C88-9441-96CF-AF5BFC1EBEF5}" sibTransId="{183C4D7A-51E5-9D4A-8722-B033BB650077}"/>
    <dgm:cxn modelId="{D3DE44FA-10E7-F046-86D1-CADEC74FA151}" srcId="{B21C862C-BCF1-F544-BD07-29CD2C2ABB4C}" destId="{D407CFE4-E8FB-E245-AFDB-410BA6680B55}" srcOrd="3" destOrd="0" parTransId="{63A5B640-28A9-4245-A4B1-847B36561837}" sibTransId="{9E24F64D-6F4B-104E-AFE9-474A52F929E9}"/>
    <dgm:cxn modelId="{6CA9405E-110D-417C-9F7D-556A016B019E}" type="presOf" srcId="{183C4D7A-51E5-9D4A-8722-B033BB650077}" destId="{A2D8B243-9861-CB4C-9DC9-4D3970B797C1}" srcOrd="0" destOrd="0" presId="urn:microsoft.com/office/officeart/2005/8/layout/equation1"/>
    <dgm:cxn modelId="{A48FD3AA-93E8-4CD1-97D6-00E6B081E220}" type="presOf" srcId="{C17C9D10-EE76-7640-A94C-D94C87A3F6C3}" destId="{A9C6362F-FD2C-A44B-8412-4E042722523A}" srcOrd="0" destOrd="0" presId="urn:microsoft.com/office/officeart/2005/8/layout/equation1"/>
    <dgm:cxn modelId="{37B8562A-E8B8-4F53-8699-421B263CA4FA}" type="presOf" srcId="{E5FC7AF9-8C95-6A4C-A8DE-6C8A4D1F9430}" destId="{8C6BBD0A-341D-F448-AE4B-11C0CE9949B8}" srcOrd="0" destOrd="0" presId="urn:microsoft.com/office/officeart/2005/8/layout/equation1"/>
    <dgm:cxn modelId="{AFD42568-06C3-F849-9EF8-D35DE34E8365}" srcId="{B21C862C-BCF1-F544-BD07-29CD2C2ABB4C}" destId="{E5FC7AF9-8C95-6A4C-A8DE-6C8A4D1F9430}" srcOrd="2" destOrd="0" parTransId="{1FF14CF8-FA66-DD4F-BD02-AA4C3EB046A1}" sibTransId="{BE52F91F-FC70-D84E-8B56-57DD33F1959A}"/>
    <dgm:cxn modelId="{D3AB1F8C-6A72-4A12-8932-CC5613981923}" type="presOf" srcId="{B21C862C-BCF1-F544-BD07-29CD2C2ABB4C}" destId="{53655511-3EA9-E24B-ADA6-7E53EB5D5B44}" srcOrd="0" destOrd="0" presId="urn:microsoft.com/office/officeart/2005/8/layout/equation1"/>
    <dgm:cxn modelId="{AA640E64-E9A5-E341-8408-98C2F50914F5}" srcId="{B21C862C-BCF1-F544-BD07-29CD2C2ABB4C}" destId="{C17C9D10-EE76-7640-A94C-D94C87A3F6C3}" srcOrd="1" destOrd="0" parTransId="{0560CC31-E729-BD4E-BD8F-5B96B33D1674}" sibTransId="{F32F0913-A3AF-1446-B5C2-B320E756F7AD}"/>
    <dgm:cxn modelId="{3B90F7ED-67BC-42A9-8EDC-6753560CB0F4}" type="presParOf" srcId="{53655511-3EA9-E24B-ADA6-7E53EB5D5B44}" destId="{0472C170-12DA-B143-AD1C-711D1168B5FF}" srcOrd="0" destOrd="0" presId="urn:microsoft.com/office/officeart/2005/8/layout/equation1"/>
    <dgm:cxn modelId="{351EF22D-24FB-4C92-9855-A11EA34A4B69}" type="presParOf" srcId="{53655511-3EA9-E24B-ADA6-7E53EB5D5B44}" destId="{0A08B234-ABF7-DB43-A58C-B3C0794EAE49}" srcOrd="1" destOrd="0" presId="urn:microsoft.com/office/officeart/2005/8/layout/equation1"/>
    <dgm:cxn modelId="{12232C77-1651-4E3A-80AF-445586B3293A}" type="presParOf" srcId="{53655511-3EA9-E24B-ADA6-7E53EB5D5B44}" destId="{A2D8B243-9861-CB4C-9DC9-4D3970B797C1}" srcOrd="2" destOrd="0" presId="urn:microsoft.com/office/officeart/2005/8/layout/equation1"/>
    <dgm:cxn modelId="{79F9AA5A-6F7C-4E2D-A725-F9C7F1EC166B}" type="presParOf" srcId="{53655511-3EA9-E24B-ADA6-7E53EB5D5B44}" destId="{EDB500EE-8294-3F4B-8417-8BE8023C1D35}" srcOrd="3" destOrd="0" presId="urn:microsoft.com/office/officeart/2005/8/layout/equation1"/>
    <dgm:cxn modelId="{779BF1E3-4437-4C03-AD40-31E844071881}" type="presParOf" srcId="{53655511-3EA9-E24B-ADA6-7E53EB5D5B44}" destId="{A9C6362F-FD2C-A44B-8412-4E042722523A}" srcOrd="4" destOrd="0" presId="urn:microsoft.com/office/officeart/2005/8/layout/equation1"/>
    <dgm:cxn modelId="{425782D8-0596-4426-A56D-9FDF10189C2B}" type="presParOf" srcId="{53655511-3EA9-E24B-ADA6-7E53EB5D5B44}" destId="{1D85500E-2E82-6A4A-91EE-9AF48FEC6C45}" srcOrd="5" destOrd="0" presId="urn:microsoft.com/office/officeart/2005/8/layout/equation1"/>
    <dgm:cxn modelId="{2B99A0B0-7F43-42C9-A185-B3E7080489DD}" type="presParOf" srcId="{53655511-3EA9-E24B-ADA6-7E53EB5D5B44}" destId="{43B7E150-48FC-BF4A-9779-A59569998339}" srcOrd="6" destOrd="0" presId="urn:microsoft.com/office/officeart/2005/8/layout/equation1"/>
    <dgm:cxn modelId="{DE709352-A8DA-41A6-A151-9D5FBD70A3AB}" type="presParOf" srcId="{53655511-3EA9-E24B-ADA6-7E53EB5D5B44}" destId="{88E048A8-2DA0-7B47-9D5D-4C623211681A}" srcOrd="7" destOrd="0" presId="urn:microsoft.com/office/officeart/2005/8/layout/equation1"/>
    <dgm:cxn modelId="{239C35DC-43F6-4ED2-9AB3-0C3E69FD3266}" type="presParOf" srcId="{53655511-3EA9-E24B-ADA6-7E53EB5D5B44}" destId="{8C6BBD0A-341D-F448-AE4B-11C0CE9949B8}" srcOrd="8" destOrd="0" presId="urn:microsoft.com/office/officeart/2005/8/layout/equation1"/>
    <dgm:cxn modelId="{173FC11A-20FA-4C35-BE11-BB2646C97166}" type="presParOf" srcId="{53655511-3EA9-E24B-ADA6-7E53EB5D5B44}" destId="{73DEAC19-71FE-434C-B8AB-5F6FDE04D5DA}" srcOrd="9" destOrd="0" presId="urn:microsoft.com/office/officeart/2005/8/layout/equation1"/>
    <dgm:cxn modelId="{E40B5E6A-63FC-4C50-80E5-16D0DA653FAC}" type="presParOf" srcId="{53655511-3EA9-E24B-ADA6-7E53EB5D5B44}" destId="{FB9B2694-C9DD-5F41-AEF5-FE06D207342C}" srcOrd="10" destOrd="0" presId="urn:microsoft.com/office/officeart/2005/8/layout/equation1"/>
    <dgm:cxn modelId="{DB6075E5-FB11-4D57-9B71-1AF4C56C740A}" type="presParOf" srcId="{53655511-3EA9-E24B-ADA6-7E53EB5D5B44}" destId="{ABE3BCDB-6BFB-044A-9A25-2B53D8273D94}" srcOrd="11" destOrd="0" presId="urn:microsoft.com/office/officeart/2005/8/layout/equation1"/>
    <dgm:cxn modelId="{31D3F25F-2A53-4728-AA3C-17A16BD78ACE}" type="presParOf" srcId="{53655511-3EA9-E24B-ADA6-7E53EB5D5B44}" destId="{8550BC7D-E478-6C47-BCD8-EB8C32D6A82C}" srcOrd="12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78488E9-F429-764A-BCB8-15B61500D7A9}" type="doc">
      <dgm:prSet loTypeId="urn:microsoft.com/office/officeart/2005/8/layout/pyramid4" loCatId="pyramid" qsTypeId="urn:microsoft.com/office/officeart/2005/8/quickstyle/simple4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80187C9A-FEFD-434B-8FAC-5F0A0D851023}">
      <dgm:prSet phldrT="[Text]" custT="1"/>
      <dgm:spPr/>
      <dgm:t>
        <a:bodyPr/>
        <a:lstStyle/>
        <a:p>
          <a:endParaRPr lang="en-US" sz="2400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367B4CB5-31D2-6A41-B72B-D298F5E2E83C}" type="parTrans" cxnId="{B0003D08-6D56-FC4E-A69F-E4880617DC24}">
      <dgm:prSet/>
      <dgm:spPr/>
      <dgm:t>
        <a:bodyPr/>
        <a:lstStyle/>
        <a:p>
          <a:endParaRPr lang="en-US" b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6A29435D-C77C-234D-AC7F-2FDBD12BE20F}" type="sibTrans" cxnId="{B0003D08-6D56-FC4E-A69F-E4880617DC24}">
      <dgm:prSet/>
      <dgm:spPr/>
      <dgm:t>
        <a:bodyPr/>
        <a:lstStyle/>
        <a:p>
          <a:endParaRPr lang="en-US" b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A2133739-58CC-5D45-88D0-0B85518225FD}">
      <dgm:prSet phldrT="[Text]" custT="1"/>
      <dgm:spPr/>
      <dgm:t>
        <a:bodyPr/>
        <a:lstStyle/>
        <a:p>
          <a:endParaRPr lang="en-US" sz="2400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AE3E917B-4ED9-8E4A-8A54-C2A8CDAC1B0D}" type="parTrans" cxnId="{891AADAA-9585-B14D-BBB8-A94E536E0160}">
      <dgm:prSet/>
      <dgm:spPr/>
      <dgm:t>
        <a:bodyPr/>
        <a:lstStyle/>
        <a:p>
          <a:endParaRPr lang="en-US" b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11B90C9F-1DA2-0D46-B643-CC9D6EF3B37E}" type="sibTrans" cxnId="{891AADAA-9585-B14D-BBB8-A94E536E0160}">
      <dgm:prSet/>
      <dgm:spPr/>
      <dgm:t>
        <a:bodyPr/>
        <a:lstStyle/>
        <a:p>
          <a:endParaRPr lang="en-US" b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9EAE6792-C656-3F46-9BE5-78EA6FA6DB4C}">
      <dgm:prSet phldrT="[Text]" custT="1"/>
      <dgm:spPr/>
      <dgm:t>
        <a:bodyPr/>
        <a:lstStyle/>
        <a:p>
          <a:endParaRPr lang="en-US" sz="2400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357E2991-F51D-3C43-95E9-4D5825747537}" type="parTrans" cxnId="{11860F49-7E2B-AA40-B773-9B4E5BA12053}">
      <dgm:prSet/>
      <dgm:spPr/>
      <dgm:t>
        <a:bodyPr/>
        <a:lstStyle/>
        <a:p>
          <a:endParaRPr lang="en-US" b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DAB4B04B-0B48-0241-88E7-226B51648E3D}" type="sibTrans" cxnId="{11860F49-7E2B-AA40-B773-9B4E5BA12053}">
      <dgm:prSet/>
      <dgm:spPr/>
      <dgm:t>
        <a:bodyPr/>
        <a:lstStyle/>
        <a:p>
          <a:endParaRPr lang="en-US" b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AA2FB89F-C470-B44E-AC59-C9FA0E2D15F2}">
      <dgm:prSet phldrT="[Text]" custT="1"/>
      <dgm:spPr/>
      <dgm:t>
        <a:bodyPr/>
        <a:lstStyle/>
        <a:p>
          <a:endParaRPr lang="en-US" sz="2400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6B116357-C8E2-7C40-B43E-3575E1E3853A}" type="parTrans" cxnId="{8557BDF4-D03F-A842-A79C-14DFA379A074}">
      <dgm:prSet/>
      <dgm:spPr/>
      <dgm:t>
        <a:bodyPr/>
        <a:lstStyle/>
        <a:p>
          <a:endParaRPr lang="en-US" b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5E85DD15-ABDD-5543-9E54-2B23B65CD1E0}" type="sibTrans" cxnId="{8557BDF4-D03F-A842-A79C-14DFA379A074}">
      <dgm:prSet/>
      <dgm:spPr/>
      <dgm:t>
        <a:bodyPr/>
        <a:lstStyle/>
        <a:p>
          <a:endParaRPr lang="en-US" b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8E50B0F8-BD19-1343-8DD1-7758ED02554B}" type="pres">
      <dgm:prSet presAssocID="{678488E9-F429-764A-BCB8-15B61500D7A9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CB75068-601B-7B46-AE0F-1D9DC79E16E0}" type="pres">
      <dgm:prSet presAssocID="{678488E9-F429-764A-BCB8-15B61500D7A9}" presName="triangle1" presStyleLbl="node1" presStyleIdx="0" presStyleCnt="4" custScaleX="1627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9831E2-8F66-044A-8A21-10BA8F9799CB}" type="pres">
      <dgm:prSet presAssocID="{678488E9-F429-764A-BCB8-15B61500D7A9}" presName="triangle2" presStyleLbl="node1" presStyleIdx="1" presStyleCnt="4" custScaleX="160743" custLinFactNeighborX="-298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D5D478-11BA-D045-A5CB-CADEDE07340F}" type="pres">
      <dgm:prSet presAssocID="{678488E9-F429-764A-BCB8-15B61500D7A9}" presName="triangle3" presStyleLbl="node1" presStyleIdx="2" presStyleCnt="4" custScaleX="1627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6543B8-F3ED-2744-81A5-AD42C44AB69E}" type="pres">
      <dgm:prSet presAssocID="{678488E9-F429-764A-BCB8-15B61500D7A9}" presName="triangle4" presStyleLbl="node1" presStyleIdx="3" presStyleCnt="4" custScaleX="162751" custLinFactNeighborX="3187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144A02B-173F-4535-995E-D13FC1FC4033}" type="presOf" srcId="{9EAE6792-C656-3F46-9BE5-78EA6FA6DB4C}" destId="{BAD5D478-11BA-D045-A5CB-CADEDE07340F}" srcOrd="0" destOrd="0" presId="urn:microsoft.com/office/officeart/2005/8/layout/pyramid4"/>
    <dgm:cxn modelId="{60673113-9AF5-459D-A210-08AD46B032A7}" type="presOf" srcId="{AA2FB89F-C470-B44E-AC59-C9FA0E2D15F2}" destId="{106543B8-F3ED-2744-81A5-AD42C44AB69E}" srcOrd="0" destOrd="0" presId="urn:microsoft.com/office/officeart/2005/8/layout/pyramid4"/>
    <dgm:cxn modelId="{8557BDF4-D03F-A842-A79C-14DFA379A074}" srcId="{678488E9-F429-764A-BCB8-15B61500D7A9}" destId="{AA2FB89F-C470-B44E-AC59-C9FA0E2D15F2}" srcOrd="3" destOrd="0" parTransId="{6B116357-C8E2-7C40-B43E-3575E1E3853A}" sibTransId="{5E85DD15-ABDD-5543-9E54-2B23B65CD1E0}"/>
    <dgm:cxn modelId="{11860F49-7E2B-AA40-B773-9B4E5BA12053}" srcId="{678488E9-F429-764A-BCB8-15B61500D7A9}" destId="{9EAE6792-C656-3F46-9BE5-78EA6FA6DB4C}" srcOrd="2" destOrd="0" parTransId="{357E2991-F51D-3C43-95E9-4D5825747537}" sibTransId="{DAB4B04B-0B48-0241-88E7-226B51648E3D}"/>
    <dgm:cxn modelId="{345EE06B-0FF4-4764-B707-A3E153B79453}" type="presOf" srcId="{80187C9A-FEFD-434B-8FAC-5F0A0D851023}" destId="{8CB75068-601B-7B46-AE0F-1D9DC79E16E0}" srcOrd="0" destOrd="0" presId="urn:microsoft.com/office/officeart/2005/8/layout/pyramid4"/>
    <dgm:cxn modelId="{81C58402-E024-4DA1-A8ED-4CD678AA74D0}" type="presOf" srcId="{A2133739-58CC-5D45-88D0-0B85518225FD}" destId="{D89831E2-8F66-044A-8A21-10BA8F9799CB}" srcOrd="0" destOrd="0" presId="urn:microsoft.com/office/officeart/2005/8/layout/pyramid4"/>
    <dgm:cxn modelId="{59DBB3A8-372D-4A94-AF2F-D181C5F9EACF}" type="presOf" srcId="{678488E9-F429-764A-BCB8-15B61500D7A9}" destId="{8E50B0F8-BD19-1343-8DD1-7758ED02554B}" srcOrd="0" destOrd="0" presId="urn:microsoft.com/office/officeart/2005/8/layout/pyramid4"/>
    <dgm:cxn modelId="{B0003D08-6D56-FC4E-A69F-E4880617DC24}" srcId="{678488E9-F429-764A-BCB8-15B61500D7A9}" destId="{80187C9A-FEFD-434B-8FAC-5F0A0D851023}" srcOrd="0" destOrd="0" parTransId="{367B4CB5-31D2-6A41-B72B-D298F5E2E83C}" sibTransId="{6A29435D-C77C-234D-AC7F-2FDBD12BE20F}"/>
    <dgm:cxn modelId="{891AADAA-9585-B14D-BBB8-A94E536E0160}" srcId="{678488E9-F429-764A-BCB8-15B61500D7A9}" destId="{A2133739-58CC-5D45-88D0-0B85518225FD}" srcOrd="1" destOrd="0" parTransId="{AE3E917B-4ED9-8E4A-8A54-C2A8CDAC1B0D}" sibTransId="{11B90C9F-1DA2-0D46-B643-CC9D6EF3B37E}"/>
    <dgm:cxn modelId="{2A4C49A0-DBE1-4025-B81E-0AB8A2F5EB28}" type="presParOf" srcId="{8E50B0F8-BD19-1343-8DD1-7758ED02554B}" destId="{8CB75068-601B-7B46-AE0F-1D9DC79E16E0}" srcOrd="0" destOrd="0" presId="urn:microsoft.com/office/officeart/2005/8/layout/pyramid4"/>
    <dgm:cxn modelId="{BEE49BCA-17DF-4778-8EC6-08ADAFD65AE5}" type="presParOf" srcId="{8E50B0F8-BD19-1343-8DD1-7758ED02554B}" destId="{D89831E2-8F66-044A-8A21-10BA8F9799CB}" srcOrd="1" destOrd="0" presId="urn:microsoft.com/office/officeart/2005/8/layout/pyramid4"/>
    <dgm:cxn modelId="{3AFF9DA6-9486-4B12-B3FD-33590197D0CB}" type="presParOf" srcId="{8E50B0F8-BD19-1343-8DD1-7758ED02554B}" destId="{BAD5D478-11BA-D045-A5CB-CADEDE07340F}" srcOrd="2" destOrd="0" presId="urn:microsoft.com/office/officeart/2005/8/layout/pyramid4"/>
    <dgm:cxn modelId="{E4124F3C-2CBA-4FB0-9160-0176206EAC51}" type="presParOf" srcId="{8E50B0F8-BD19-1343-8DD1-7758ED02554B}" destId="{106543B8-F3ED-2744-81A5-AD42C44AB69E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78488E9-F429-764A-BCB8-15B61500D7A9}" type="doc">
      <dgm:prSet loTypeId="urn:microsoft.com/office/officeart/2005/8/layout/pyramid4" loCatId="pyramid" qsTypeId="urn:microsoft.com/office/officeart/2005/8/quickstyle/simple4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80187C9A-FEFD-434B-8FAC-5F0A0D851023}">
      <dgm:prSet phldrT="[Text]" custT="1"/>
      <dgm:spPr/>
      <dgm:t>
        <a:bodyPr/>
        <a:lstStyle/>
        <a:p>
          <a:endParaRPr lang="en-US" sz="2400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367B4CB5-31D2-6A41-B72B-D298F5E2E83C}" type="parTrans" cxnId="{B0003D08-6D56-FC4E-A69F-E4880617DC24}">
      <dgm:prSet/>
      <dgm:spPr/>
      <dgm:t>
        <a:bodyPr/>
        <a:lstStyle/>
        <a:p>
          <a:endParaRPr lang="en-US" b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6A29435D-C77C-234D-AC7F-2FDBD12BE20F}" type="sibTrans" cxnId="{B0003D08-6D56-FC4E-A69F-E4880617DC24}">
      <dgm:prSet/>
      <dgm:spPr/>
      <dgm:t>
        <a:bodyPr/>
        <a:lstStyle/>
        <a:p>
          <a:endParaRPr lang="en-US" b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A2133739-58CC-5D45-88D0-0B85518225FD}">
      <dgm:prSet phldrT="[Text]" custT="1"/>
      <dgm:spPr/>
      <dgm:t>
        <a:bodyPr/>
        <a:lstStyle/>
        <a:p>
          <a:endParaRPr lang="en-US" sz="2400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AE3E917B-4ED9-8E4A-8A54-C2A8CDAC1B0D}" type="parTrans" cxnId="{891AADAA-9585-B14D-BBB8-A94E536E0160}">
      <dgm:prSet/>
      <dgm:spPr/>
      <dgm:t>
        <a:bodyPr/>
        <a:lstStyle/>
        <a:p>
          <a:endParaRPr lang="en-US" b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11B90C9F-1DA2-0D46-B643-CC9D6EF3B37E}" type="sibTrans" cxnId="{891AADAA-9585-B14D-BBB8-A94E536E0160}">
      <dgm:prSet/>
      <dgm:spPr/>
      <dgm:t>
        <a:bodyPr/>
        <a:lstStyle/>
        <a:p>
          <a:endParaRPr lang="en-US" b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9EAE6792-C656-3F46-9BE5-78EA6FA6DB4C}">
      <dgm:prSet phldrT="[Text]" custT="1"/>
      <dgm:spPr/>
      <dgm:t>
        <a:bodyPr/>
        <a:lstStyle/>
        <a:p>
          <a:endParaRPr lang="en-US" sz="2400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357E2991-F51D-3C43-95E9-4D5825747537}" type="parTrans" cxnId="{11860F49-7E2B-AA40-B773-9B4E5BA12053}">
      <dgm:prSet/>
      <dgm:spPr/>
      <dgm:t>
        <a:bodyPr/>
        <a:lstStyle/>
        <a:p>
          <a:endParaRPr lang="en-US" b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DAB4B04B-0B48-0241-88E7-226B51648E3D}" type="sibTrans" cxnId="{11860F49-7E2B-AA40-B773-9B4E5BA12053}">
      <dgm:prSet/>
      <dgm:spPr/>
      <dgm:t>
        <a:bodyPr/>
        <a:lstStyle/>
        <a:p>
          <a:endParaRPr lang="en-US" b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AA2FB89F-C470-B44E-AC59-C9FA0E2D15F2}">
      <dgm:prSet phldrT="[Text]" custT="1"/>
      <dgm:spPr/>
      <dgm:t>
        <a:bodyPr/>
        <a:lstStyle/>
        <a:p>
          <a:endParaRPr lang="en-US" sz="2400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6B116357-C8E2-7C40-B43E-3575E1E3853A}" type="parTrans" cxnId="{8557BDF4-D03F-A842-A79C-14DFA379A074}">
      <dgm:prSet/>
      <dgm:spPr/>
      <dgm:t>
        <a:bodyPr/>
        <a:lstStyle/>
        <a:p>
          <a:endParaRPr lang="en-US" b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5E85DD15-ABDD-5543-9E54-2B23B65CD1E0}" type="sibTrans" cxnId="{8557BDF4-D03F-A842-A79C-14DFA379A074}">
      <dgm:prSet/>
      <dgm:spPr/>
      <dgm:t>
        <a:bodyPr/>
        <a:lstStyle/>
        <a:p>
          <a:endParaRPr lang="en-US" b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8E50B0F8-BD19-1343-8DD1-7758ED02554B}" type="pres">
      <dgm:prSet presAssocID="{678488E9-F429-764A-BCB8-15B61500D7A9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CB75068-601B-7B46-AE0F-1D9DC79E16E0}" type="pres">
      <dgm:prSet presAssocID="{678488E9-F429-764A-BCB8-15B61500D7A9}" presName="triangle1" presStyleLbl="node1" presStyleIdx="0" presStyleCnt="4" custScaleX="1627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9831E2-8F66-044A-8A21-10BA8F9799CB}" type="pres">
      <dgm:prSet presAssocID="{678488E9-F429-764A-BCB8-15B61500D7A9}" presName="triangle2" presStyleLbl="node1" presStyleIdx="1" presStyleCnt="4" custScaleX="160743" custLinFactNeighborX="-298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D5D478-11BA-D045-A5CB-CADEDE07340F}" type="pres">
      <dgm:prSet presAssocID="{678488E9-F429-764A-BCB8-15B61500D7A9}" presName="triangle3" presStyleLbl="node1" presStyleIdx="2" presStyleCnt="4" custScaleX="1627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6543B8-F3ED-2744-81A5-AD42C44AB69E}" type="pres">
      <dgm:prSet presAssocID="{678488E9-F429-764A-BCB8-15B61500D7A9}" presName="triangle4" presStyleLbl="node1" presStyleIdx="3" presStyleCnt="4" custScaleX="162751" custLinFactNeighborX="3187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1771868-132A-4DE0-8D42-758C246A681F}" type="presOf" srcId="{80187C9A-FEFD-434B-8FAC-5F0A0D851023}" destId="{8CB75068-601B-7B46-AE0F-1D9DC79E16E0}" srcOrd="0" destOrd="0" presId="urn:microsoft.com/office/officeart/2005/8/layout/pyramid4"/>
    <dgm:cxn modelId="{EC24BDC0-52B4-4FA7-813F-E411B65151B1}" type="presOf" srcId="{AA2FB89F-C470-B44E-AC59-C9FA0E2D15F2}" destId="{106543B8-F3ED-2744-81A5-AD42C44AB69E}" srcOrd="0" destOrd="0" presId="urn:microsoft.com/office/officeart/2005/8/layout/pyramid4"/>
    <dgm:cxn modelId="{ECA2D03E-16C5-4119-B29D-52A1F7604070}" type="presOf" srcId="{9EAE6792-C656-3F46-9BE5-78EA6FA6DB4C}" destId="{BAD5D478-11BA-D045-A5CB-CADEDE07340F}" srcOrd="0" destOrd="0" presId="urn:microsoft.com/office/officeart/2005/8/layout/pyramid4"/>
    <dgm:cxn modelId="{8557BDF4-D03F-A842-A79C-14DFA379A074}" srcId="{678488E9-F429-764A-BCB8-15B61500D7A9}" destId="{AA2FB89F-C470-B44E-AC59-C9FA0E2D15F2}" srcOrd="3" destOrd="0" parTransId="{6B116357-C8E2-7C40-B43E-3575E1E3853A}" sibTransId="{5E85DD15-ABDD-5543-9E54-2B23B65CD1E0}"/>
    <dgm:cxn modelId="{11860F49-7E2B-AA40-B773-9B4E5BA12053}" srcId="{678488E9-F429-764A-BCB8-15B61500D7A9}" destId="{9EAE6792-C656-3F46-9BE5-78EA6FA6DB4C}" srcOrd="2" destOrd="0" parTransId="{357E2991-F51D-3C43-95E9-4D5825747537}" sibTransId="{DAB4B04B-0B48-0241-88E7-226B51648E3D}"/>
    <dgm:cxn modelId="{23057B26-8D65-4C67-BC0D-4EE77506AEDA}" type="presOf" srcId="{678488E9-F429-764A-BCB8-15B61500D7A9}" destId="{8E50B0F8-BD19-1343-8DD1-7758ED02554B}" srcOrd="0" destOrd="0" presId="urn:microsoft.com/office/officeart/2005/8/layout/pyramid4"/>
    <dgm:cxn modelId="{B0003D08-6D56-FC4E-A69F-E4880617DC24}" srcId="{678488E9-F429-764A-BCB8-15B61500D7A9}" destId="{80187C9A-FEFD-434B-8FAC-5F0A0D851023}" srcOrd="0" destOrd="0" parTransId="{367B4CB5-31D2-6A41-B72B-D298F5E2E83C}" sibTransId="{6A29435D-C77C-234D-AC7F-2FDBD12BE20F}"/>
    <dgm:cxn modelId="{891AADAA-9585-B14D-BBB8-A94E536E0160}" srcId="{678488E9-F429-764A-BCB8-15B61500D7A9}" destId="{A2133739-58CC-5D45-88D0-0B85518225FD}" srcOrd="1" destOrd="0" parTransId="{AE3E917B-4ED9-8E4A-8A54-C2A8CDAC1B0D}" sibTransId="{11B90C9F-1DA2-0D46-B643-CC9D6EF3B37E}"/>
    <dgm:cxn modelId="{48DF60DE-B6F4-46D4-A8A1-138B97CC955D}" type="presOf" srcId="{A2133739-58CC-5D45-88D0-0B85518225FD}" destId="{D89831E2-8F66-044A-8A21-10BA8F9799CB}" srcOrd="0" destOrd="0" presId="urn:microsoft.com/office/officeart/2005/8/layout/pyramid4"/>
    <dgm:cxn modelId="{01541536-6A9D-42EC-BA64-CDE5C001F51C}" type="presParOf" srcId="{8E50B0F8-BD19-1343-8DD1-7758ED02554B}" destId="{8CB75068-601B-7B46-AE0F-1D9DC79E16E0}" srcOrd="0" destOrd="0" presId="urn:microsoft.com/office/officeart/2005/8/layout/pyramid4"/>
    <dgm:cxn modelId="{917BEBCD-B9E2-490E-97D9-EB72457D93DD}" type="presParOf" srcId="{8E50B0F8-BD19-1343-8DD1-7758ED02554B}" destId="{D89831E2-8F66-044A-8A21-10BA8F9799CB}" srcOrd="1" destOrd="0" presId="urn:microsoft.com/office/officeart/2005/8/layout/pyramid4"/>
    <dgm:cxn modelId="{84F2910C-C0A4-4AED-BC5C-D337245FBA6E}" type="presParOf" srcId="{8E50B0F8-BD19-1343-8DD1-7758ED02554B}" destId="{BAD5D478-11BA-D045-A5CB-CADEDE07340F}" srcOrd="2" destOrd="0" presId="urn:microsoft.com/office/officeart/2005/8/layout/pyramid4"/>
    <dgm:cxn modelId="{04A5CFE1-C390-415F-A3CF-8D62802819EC}" type="presParOf" srcId="{8E50B0F8-BD19-1343-8DD1-7758ED02554B}" destId="{106543B8-F3ED-2744-81A5-AD42C44AB69E}" srcOrd="3" destOrd="0" presId="urn:microsoft.com/office/officeart/2005/8/layout/pyramid4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78488E9-F429-764A-BCB8-15B61500D7A9}" type="doc">
      <dgm:prSet loTypeId="urn:microsoft.com/office/officeart/2005/8/layout/pyramid4" loCatId="pyramid" qsTypeId="urn:microsoft.com/office/officeart/2005/8/quickstyle/simple4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80187C9A-FEFD-434B-8FAC-5F0A0D851023}">
      <dgm:prSet phldrT="[Text]" custT="1"/>
      <dgm:spPr/>
      <dgm:t>
        <a:bodyPr/>
        <a:lstStyle/>
        <a:p>
          <a:endParaRPr lang="en-US" sz="2400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367B4CB5-31D2-6A41-B72B-D298F5E2E83C}" type="parTrans" cxnId="{B0003D08-6D56-FC4E-A69F-E4880617DC24}">
      <dgm:prSet/>
      <dgm:spPr/>
      <dgm:t>
        <a:bodyPr/>
        <a:lstStyle/>
        <a:p>
          <a:endParaRPr lang="en-US" b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6A29435D-C77C-234D-AC7F-2FDBD12BE20F}" type="sibTrans" cxnId="{B0003D08-6D56-FC4E-A69F-E4880617DC24}">
      <dgm:prSet/>
      <dgm:spPr/>
      <dgm:t>
        <a:bodyPr/>
        <a:lstStyle/>
        <a:p>
          <a:endParaRPr lang="en-US" b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A2133739-58CC-5D45-88D0-0B85518225FD}">
      <dgm:prSet phldrT="[Text]" custT="1"/>
      <dgm:spPr/>
      <dgm:t>
        <a:bodyPr/>
        <a:lstStyle/>
        <a:p>
          <a:endParaRPr lang="en-US" sz="2400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AE3E917B-4ED9-8E4A-8A54-C2A8CDAC1B0D}" type="parTrans" cxnId="{891AADAA-9585-B14D-BBB8-A94E536E0160}">
      <dgm:prSet/>
      <dgm:spPr/>
      <dgm:t>
        <a:bodyPr/>
        <a:lstStyle/>
        <a:p>
          <a:endParaRPr lang="en-US" b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11B90C9F-1DA2-0D46-B643-CC9D6EF3B37E}" type="sibTrans" cxnId="{891AADAA-9585-B14D-BBB8-A94E536E0160}">
      <dgm:prSet/>
      <dgm:spPr/>
      <dgm:t>
        <a:bodyPr/>
        <a:lstStyle/>
        <a:p>
          <a:endParaRPr lang="en-US" b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9EAE6792-C656-3F46-9BE5-78EA6FA6DB4C}">
      <dgm:prSet phldrT="[Text]" custT="1"/>
      <dgm:spPr/>
      <dgm:t>
        <a:bodyPr/>
        <a:lstStyle/>
        <a:p>
          <a:endParaRPr lang="en-US" sz="2400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357E2991-F51D-3C43-95E9-4D5825747537}" type="parTrans" cxnId="{11860F49-7E2B-AA40-B773-9B4E5BA12053}">
      <dgm:prSet/>
      <dgm:spPr/>
      <dgm:t>
        <a:bodyPr/>
        <a:lstStyle/>
        <a:p>
          <a:endParaRPr lang="en-US" b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DAB4B04B-0B48-0241-88E7-226B51648E3D}" type="sibTrans" cxnId="{11860F49-7E2B-AA40-B773-9B4E5BA12053}">
      <dgm:prSet/>
      <dgm:spPr/>
      <dgm:t>
        <a:bodyPr/>
        <a:lstStyle/>
        <a:p>
          <a:endParaRPr lang="en-US" b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AA2FB89F-C470-B44E-AC59-C9FA0E2D15F2}">
      <dgm:prSet phldrT="[Text]" custT="1"/>
      <dgm:spPr/>
      <dgm:t>
        <a:bodyPr/>
        <a:lstStyle/>
        <a:p>
          <a:endParaRPr lang="en-US" sz="2400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6B116357-C8E2-7C40-B43E-3575E1E3853A}" type="parTrans" cxnId="{8557BDF4-D03F-A842-A79C-14DFA379A074}">
      <dgm:prSet/>
      <dgm:spPr/>
      <dgm:t>
        <a:bodyPr/>
        <a:lstStyle/>
        <a:p>
          <a:endParaRPr lang="en-US" b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5E85DD15-ABDD-5543-9E54-2B23B65CD1E0}" type="sibTrans" cxnId="{8557BDF4-D03F-A842-A79C-14DFA379A074}">
      <dgm:prSet/>
      <dgm:spPr/>
      <dgm:t>
        <a:bodyPr/>
        <a:lstStyle/>
        <a:p>
          <a:endParaRPr lang="en-US" b="1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8E50B0F8-BD19-1343-8DD1-7758ED02554B}" type="pres">
      <dgm:prSet presAssocID="{678488E9-F429-764A-BCB8-15B61500D7A9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CB75068-601B-7B46-AE0F-1D9DC79E16E0}" type="pres">
      <dgm:prSet presAssocID="{678488E9-F429-764A-BCB8-15B61500D7A9}" presName="triangle1" presStyleLbl="node1" presStyleIdx="0" presStyleCnt="4" custScaleX="1627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9831E2-8F66-044A-8A21-10BA8F9799CB}" type="pres">
      <dgm:prSet presAssocID="{678488E9-F429-764A-BCB8-15B61500D7A9}" presName="triangle2" presStyleLbl="node1" presStyleIdx="1" presStyleCnt="4" custScaleX="160743" custLinFactNeighborX="-298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D5D478-11BA-D045-A5CB-CADEDE07340F}" type="pres">
      <dgm:prSet presAssocID="{678488E9-F429-764A-BCB8-15B61500D7A9}" presName="triangle3" presStyleLbl="node1" presStyleIdx="2" presStyleCnt="4" custScaleX="1627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6543B8-F3ED-2744-81A5-AD42C44AB69E}" type="pres">
      <dgm:prSet presAssocID="{678488E9-F429-764A-BCB8-15B61500D7A9}" presName="triangle4" presStyleLbl="node1" presStyleIdx="3" presStyleCnt="4" custScaleX="162751" custLinFactNeighborX="3187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C3705DF-2208-46B0-A4F7-E16FDE4A8B97}" type="presOf" srcId="{9EAE6792-C656-3F46-9BE5-78EA6FA6DB4C}" destId="{BAD5D478-11BA-D045-A5CB-CADEDE07340F}" srcOrd="0" destOrd="0" presId="urn:microsoft.com/office/officeart/2005/8/layout/pyramid4"/>
    <dgm:cxn modelId="{8557BDF4-D03F-A842-A79C-14DFA379A074}" srcId="{678488E9-F429-764A-BCB8-15B61500D7A9}" destId="{AA2FB89F-C470-B44E-AC59-C9FA0E2D15F2}" srcOrd="3" destOrd="0" parTransId="{6B116357-C8E2-7C40-B43E-3575E1E3853A}" sibTransId="{5E85DD15-ABDD-5543-9E54-2B23B65CD1E0}"/>
    <dgm:cxn modelId="{7E3B75EB-23F2-4378-AFA0-A791BCC9677C}" type="presOf" srcId="{678488E9-F429-764A-BCB8-15B61500D7A9}" destId="{8E50B0F8-BD19-1343-8DD1-7758ED02554B}" srcOrd="0" destOrd="0" presId="urn:microsoft.com/office/officeart/2005/8/layout/pyramid4"/>
    <dgm:cxn modelId="{11860F49-7E2B-AA40-B773-9B4E5BA12053}" srcId="{678488E9-F429-764A-BCB8-15B61500D7A9}" destId="{9EAE6792-C656-3F46-9BE5-78EA6FA6DB4C}" srcOrd="2" destOrd="0" parTransId="{357E2991-F51D-3C43-95E9-4D5825747537}" sibTransId="{DAB4B04B-0B48-0241-88E7-226B51648E3D}"/>
    <dgm:cxn modelId="{0787DE96-675D-4624-8BBB-86D15C77ADA0}" type="presOf" srcId="{80187C9A-FEFD-434B-8FAC-5F0A0D851023}" destId="{8CB75068-601B-7B46-AE0F-1D9DC79E16E0}" srcOrd="0" destOrd="0" presId="urn:microsoft.com/office/officeart/2005/8/layout/pyramid4"/>
    <dgm:cxn modelId="{BAE113CB-2F64-43DB-8F83-A9DC5EE4CDE1}" type="presOf" srcId="{A2133739-58CC-5D45-88D0-0B85518225FD}" destId="{D89831E2-8F66-044A-8A21-10BA8F9799CB}" srcOrd="0" destOrd="0" presId="urn:microsoft.com/office/officeart/2005/8/layout/pyramid4"/>
    <dgm:cxn modelId="{D790B469-BA79-4E9A-9427-64F3637A3B3E}" type="presOf" srcId="{AA2FB89F-C470-B44E-AC59-C9FA0E2D15F2}" destId="{106543B8-F3ED-2744-81A5-AD42C44AB69E}" srcOrd="0" destOrd="0" presId="urn:microsoft.com/office/officeart/2005/8/layout/pyramid4"/>
    <dgm:cxn modelId="{B0003D08-6D56-FC4E-A69F-E4880617DC24}" srcId="{678488E9-F429-764A-BCB8-15B61500D7A9}" destId="{80187C9A-FEFD-434B-8FAC-5F0A0D851023}" srcOrd="0" destOrd="0" parTransId="{367B4CB5-31D2-6A41-B72B-D298F5E2E83C}" sibTransId="{6A29435D-C77C-234D-AC7F-2FDBD12BE20F}"/>
    <dgm:cxn modelId="{891AADAA-9585-B14D-BBB8-A94E536E0160}" srcId="{678488E9-F429-764A-BCB8-15B61500D7A9}" destId="{A2133739-58CC-5D45-88D0-0B85518225FD}" srcOrd="1" destOrd="0" parTransId="{AE3E917B-4ED9-8E4A-8A54-C2A8CDAC1B0D}" sibTransId="{11B90C9F-1DA2-0D46-B643-CC9D6EF3B37E}"/>
    <dgm:cxn modelId="{B3B791BE-38E9-4370-9B78-1B73820067B1}" type="presParOf" srcId="{8E50B0F8-BD19-1343-8DD1-7758ED02554B}" destId="{8CB75068-601B-7B46-AE0F-1D9DC79E16E0}" srcOrd="0" destOrd="0" presId="urn:microsoft.com/office/officeart/2005/8/layout/pyramid4"/>
    <dgm:cxn modelId="{41A793E9-B0CE-4E33-B630-DC563EC64056}" type="presParOf" srcId="{8E50B0F8-BD19-1343-8DD1-7758ED02554B}" destId="{D89831E2-8F66-044A-8A21-10BA8F9799CB}" srcOrd="1" destOrd="0" presId="urn:microsoft.com/office/officeart/2005/8/layout/pyramid4"/>
    <dgm:cxn modelId="{3DD40B18-0420-4FE9-A1DB-C15C49040105}" type="presParOf" srcId="{8E50B0F8-BD19-1343-8DD1-7758ED02554B}" destId="{BAD5D478-11BA-D045-A5CB-CADEDE07340F}" srcOrd="2" destOrd="0" presId="urn:microsoft.com/office/officeart/2005/8/layout/pyramid4"/>
    <dgm:cxn modelId="{38D0EBC1-AD86-4106-9FDF-0A7569AA8B8A}" type="presParOf" srcId="{8E50B0F8-BD19-1343-8DD1-7758ED02554B}" destId="{106543B8-F3ED-2744-81A5-AD42C44AB69E}" srcOrd="3" destOrd="0" presId="urn:microsoft.com/office/officeart/2005/8/layout/pyramid4"/>
  </dgm:cxnLst>
  <dgm:bg/>
  <dgm:whole/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472C170-12DA-B143-AD1C-711D1168B5FF}">
      <dsp:nvSpPr>
        <dsp:cNvPr id="0" name=""/>
        <dsp:cNvSpPr/>
      </dsp:nvSpPr>
      <dsp:spPr>
        <a:xfrm>
          <a:off x="152423" y="284593"/>
          <a:ext cx="1320031" cy="132003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6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>
        <a:off x="152423" y="284593"/>
        <a:ext cx="1320031" cy="1320031"/>
      </dsp:txXfrm>
    </dsp:sp>
    <dsp:sp modelId="{A2D8B243-9861-CB4C-9DC9-4D3970B797C1}">
      <dsp:nvSpPr>
        <dsp:cNvPr id="0" name=""/>
        <dsp:cNvSpPr/>
      </dsp:nvSpPr>
      <dsp:spPr>
        <a:xfrm>
          <a:off x="6098104" y="561799"/>
          <a:ext cx="765618" cy="765618"/>
        </a:xfrm>
        <a:prstGeom prst="mathPlus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>
        <a:off x="6098104" y="561799"/>
        <a:ext cx="765618" cy="765618"/>
      </dsp:txXfrm>
    </dsp:sp>
    <dsp:sp modelId="{A9C6362F-FD2C-A44B-8412-4E042722523A}">
      <dsp:nvSpPr>
        <dsp:cNvPr id="0" name=""/>
        <dsp:cNvSpPr/>
      </dsp:nvSpPr>
      <dsp:spPr>
        <a:xfrm>
          <a:off x="2245709" y="284593"/>
          <a:ext cx="1320031" cy="132003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6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>
        <a:off x="2245709" y="284593"/>
        <a:ext cx="1320031" cy="1320031"/>
      </dsp:txXfrm>
    </dsp:sp>
    <dsp:sp modelId="{43B7E150-48FC-BF4A-9779-A59569998339}">
      <dsp:nvSpPr>
        <dsp:cNvPr id="0" name=""/>
        <dsp:cNvSpPr/>
      </dsp:nvSpPr>
      <dsp:spPr>
        <a:xfrm rot="2341075">
          <a:off x="3512894" y="561799"/>
          <a:ext cx="765618" cy="765618"/>
        </a:xfrm>
        <a:prstGeom prst="mathPlus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 rot="2341075">
        <a:off x="3512894" y="561799"/>
        <a:ext cx="765618" cy="765618"/>
      </dsp:txXfrm>
    </dsp:sp>
    <dsp:sp modelId="{8C6BBD0A-341D-F448-AE4B-11C0CE9949B8}">
      <dsp:nvSpPr>
        <dsp:cNvPr id="0" name=""/>
        <dsp:cNvSpPr/>
      </dsp:nvSpPr>
      <dsp:spPr>
        <a:xfrm>
          <a:off x="4604795" y="284593"/>
          <a:ext cx="1320031" cy="132003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6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>
        <a:off x="4604795" y="284593"/>
        <a:ext cx="1320031" cy="1320031"/>
      </dsp:txXfrm>
    </dsp:sp>
    <dsp:sp modelId="{FB9B2694-C9DD-5F41-AEF5-FE06D207342C}">
      <dsp:nvSpPr>
        <dsp:cNvPr id="0" name=""/>
        <dsp:cNvSpPr/>
      </dsp:nvSpPr>
      <dsp:spPr>
        <a:xfrm>
          <a:off x="1430993" y="561799"/>
          <a:ext cx="765618" cy="765618"/>
        </a:xfrm>
        <a:prstGeom prst="mathEqual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200" b="1" kern="1200" cap="none" spc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>
        <a:off x="1430993" y="561799"/>
        <a:ext cx="765618" cy="765618"/>
      </dsp:txXfrm>
    </dsp:sp>
    <dsp:sp modelId="{8550BC7D-E478-6C47-BCD8-EB8C32D6A82C}">
      <dsp:nvSpPr>
        <dsp:cNvPr id="0" name=""/>
        <dsp:cNvSpPr/>
      </dsp:nvSpPr>
      <dsp:spPr>
        <a:xfrm>
          <a:off x="6904817" y="284593"/>
          <a:ext cx="1320031" cy="132003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6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>
        <a:off x="6904817" y="284593"/>
        <a:ext cx="1320031" cy="132003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CB75068-601B-7B46-AE0F-1D9DC79E16E0}">
      <dsp:nvSpPr>
        <dsp:cNvPr id="0" name=""/>
        <dsp:cNvSpPr/>
      </dsp:nvSpPr>
      <dsp:spPr>
        <a:xfrm>
          <a:off x="2190922" y="0"/>
          <a:ext cx="4278561" cy="2628900"/>
        </a:xfrm>
        <a:prstGeom prst="triangle">
          <a:avLst/>
        </a:prstGeom>
        <a:gradFill rotWithShape="0">
          <a:gsLst>
            <a:gs pos="0">
              <a:schemeClr val="accent1">
                <a:shade val="5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shade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>
        <a:off x="2190922" y="0"/>
        <a:ext cx="4278561" cy="2628900"/>
      </dsp:txXfrm>
    </dsp:sp>
    <dsp:sp modelId="{D89831E2-8F66-044A-8A21-10BA8F9799CB}">
      <dsp:nvSpPr>
        <dsp:cNvPr id="0" name=""/>
        <dsp:cNvSpPr/>
      </dsp:nvSpPr>
      <dsp:spPr>
        <a:xfrm>
          <a:off x="117640" y="2628900"/>
          <a:ext cx="4225772" cy="2628900"/>
        </a:xfrm>
        <a:prstGeom prst="triangle">
          <a:avLst/>
        </a:prstGeom>
        <a:gradFill rotWithShape="0">
          <a:gsLst>
            <a:gs pos="0">
              <a:schemeClr val="accent1">
                <a:shade val="50000"/>
                <a:hueOff val="180719"/>
                <a:satOff val="-3780"/>
                <a:lumOff val="21031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shade val="50000"/>
                <a:hueOff val="180719"/>
                <a:satOff val="-3780"/>
                <a:lumOff val="21031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>
        <a:off x="117640" y="2628900"/>
        <a:ext cx="4225772" cy="2628900"/>
      </dsp:txXfrm>
    </dsp:sp>
    <dsp:sp modelId="{BAD5D478-11BA-D045-A5CB-CADEDE07340F}">
      <dsp:nvSpPr>
        <dsp:cNvPr id="0" name=""/>
        <dsp:cNvSpPr/>
      </dsp:nvSpPr>
      <dsp:spPr>
        <a:xfrm rot="10800000">
          <a:off x="2190922" y="2628900"/>
          <a:ext cx="4278561" cy="2628900"/>
        </a:xfrm>
        <a:prstGeom prst="triangle">
          <a:avLst/>
        </a:prstGeom>
        <a:gradFill rotWithShape="0">
          <a:gsLst>
            <a:gs pos="0">
              <a:schemeClr val="accent1">
                <a:shade val="50000"/>
                <a:hueOff val="361437"/>
                <a:satOff val="-7560"/>
                <a:lumOff val="42063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shade val="50000"/>
                <a:hueOff val="361437"/>
                <a:satOff val="-7560"/>
                <a:lumOff val="42063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 rot="10800000">
        <a:off x="2190922" y="2628900"/>
        <a:ext cx="4278561" cy="2628900"/>
      </dsp:txXfrm>
    </dsp:sp>
    <dsp:sp modelId="{106543B8-F3ED-2744-81A5-AD42C44AB69E}">
      <dsp:nvSpPr>
        <dsp:cNvPr id="0" name=""/>
        <dsp:cNvSpPr/>
      </dsp:nvSpPr>
      <dsp:spPr>
        <a:xfrm>
          <a:off x="4343413" y="2628900"/>
          <a:ext cx="4278561" cy="2628900"/>
        </a:xfrm>
        <a:prstGeom prst="triangle">
          <a:avLst/>
        </a:prstGeom>
        <a:gradFill rotWithShape="0">
          <a:gsLst>
            <a:gs pos="0">
              <a:schemeClr val="accent1">
                <a:shade val="50000"/>
                <a:hueOff val="180719"/>
                <a:satOff val="-3780"/>
                <a:lumOff val="21031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shade val="50000"/>
                <a:hueOff val="180719"/>
                <a:satOff val="-3780"/>
                <a:lumOff val="21031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>
        <a:off x="4343413" y="2628900"/>
        <a:ext cx="4278561" cy="26289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5627205" cy="382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24" tIns="48761" rIns="97524" bIns="48761" numCol="1" anchor="t" anchorCtr="0" compatLnSpc="1">
            <a:prstTxWarp prst="textNoShape">
              <a:avLst/>
            </a:prstTxWarp>
          </a:bodyPr>
          <a:lstStyle>
            <a:lvl1pPr defTabSz="976170" eaLnBrk="0" hangingPunct="0">
              <a:defRPr sz="9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r>
              <a:rPr lang="en-US"/>
              <a:t>Operations Strategy Week #1: Concept &amp; Framework</a:t>
            </a: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219186"/>
            <a:ext cx="4583596" cy="382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24" tIns="48761" rIns="97524" bIns="48761" numCol="1" anchor="b" anchorCtr="0" compatLnSpc="1">
            <a:prstTxWarp prst="textNoShape">
              <a:avLst/>
            </a:prstTxWarp>
          </a:bodyPr>
          <a:lstStyle>
            <a:lvl1pPr defTabSz="976170" eaLnBrk="0" hangingPunct="0">
              <a:defRPr sz="9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r>
              <a:rPr lang="en-US"/>
              <a:t>© Van Mieghem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914361" cy="3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24" tIns="48761" rIns="97524" bIns="48761" numCol="1" anchor="t" anchorCtr="0" compatLnSpc="1">
            <a:prstTxWarp prst="textNoShape">
              <a:avLst/>
            </a:prstTxWarp>
          </a:bodyPr>
          <a:lstStyle>
            <a:lvl1pPr defTabSz="976170" eaLnBrk="0" hangingPunct="0">
              <a:defRPr sz="9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r>
              <a:rPr lang="en-US"/>
              <a:t>Operations Strategy Week #1: Concept &amp; Framework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618" y="0"/>
            <a:ext cx="3170583" cy="27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24" tIns="48761" rIns="97524" bIns="48761" numCol="1" anchor="t" anchorCtr="0" compatLnSpc="1">
            <a:prstTxWarp prst="textNoShape">
              <a:avLst/>
            </a:prstTxWarp>
          </a:bodyPr>
          <a:lstStyle>
            <a:lvl1pPr algn="r" defTabSz="976170" eaLnBrk="0" hangingPunct="0">
              <a:defRPr sz="9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1C083C4-744D-4932-A343-4B9AAF2F535D}" type="datetime1">
              <a:rPr lang="en-US"/>
              <a:pPr>
                <a:defRPr/>
              </a:pPr>
              <a:t>12/30/2010</a:t>
            </a:fld>
            <a:endParaRPr lang="en-US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547813" y="323850"/>
            <a:ext cx="4221162" cy="31654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289893" y="3566021"/>
            <a:ext cx="6735417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24" tIns="48761" rIns="97524" bIns="487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4780"/>
            <a:ext cx="3170583" cy="216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24" tIns="48761" rIns="97524" bIns="48761" numCol="1" anchor="b" anchorCtr="0" compatLnSpc="1">
            <a:prstTxWarp prst="textNoShape">
              <a:avLst/>
            </a:prstTxWarp>
          </a:bodyPr>
          <a:lstStyle>
            <a:lvl1pPr defTabSz="976170" eaLnBrk="0" hangingPunct="0">
              <a:defRPr sz="8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r>
              <a:rPr lang="en-US"/>
              <a:t>© Van Mieghem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618" y="9420850"/>
            <a:ext cx="3170583" cy="18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24" tIns="48761" rIns="97524" bIns="48761" numCol="1" anchor="b" anchorCtr="0" compatLnSpc="1">
            <a:prstTxWarp prst="textNoShape">
              <a:avLst/>
            </a:prstTxWarp>
          </a:bodyPr>
          <a:lstStyle>
            <a:lvl1pPr algn="r" defTabSz="976170" eaLnBrk="0" hangingPunct="0">
              <a:defRPr sz="8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1EA1DF4-7FC6-4AB6-B707-09EF4CE197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  <p:notesStyle>
    <a:lvl1pPr marL="228600" indent="-228600" algn="l" rtl="0" eaLnBrk="0" fontAlgn="base" hangingPunct="0">
      <a:spcBef>
        <a:spcPct val="30000"/>
      </a:spcBef>
      <a:spcAft>
        <a:spcPct val="0"/>
      </a:spcAft>
      <a:buFont typeface="Wingdings" pitchFamily="2" charset="2"/>
      <a:buChar char="Ø"/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85800" indent="-228600" algn="l" rtl="0" eaLnBrk="0" fontAlgn="base" hangingPunct="0">
      <a:spcBef>
        <a:spcPct val="30000"/>
      </a:spcBef>
      <a:spcAft>
        <a:spcPct val="0"/>
      </a:spcAft>
      <a:buChar char="•"/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04900" indent="-190500" algn="l" rtl="0" eaLnBrk="0" fontAlgn="base" hangingPunct="0">
      <a:spcBef>
        <a:spcPct val="30000"/>
      </a:spcBef>
      <a:spcAft>
        <a:spcPct val="0"/>
      </a:spcAft>
      <a:buSzPct val="40000"/>
      <a:buFont typeface="Wingdings" pitchFamily="2" charset="2"/>
      <a:buChar char="q"/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562100" indent="-190500" algn="l" rtl="0" eaLnBrk="0" fontAlgn="base" hangingPunct="0">
      <a:spcBef>
        <a:spcPct val="30000"/>
      </a:spcBef>
      <a:spcAft>
        <a:spcPct val="0"/>
      </a:spcAft>
      <a:buFont typeface="Times New Roman" pitchFamily="18" charset="0"/>
      <a:buChar char="−"/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19300" indent="-190500" algn="l" rtl="0" eaLnBrk="0" fontAlgn="base" hangingPunct="0">
      <a:spcBef>
        <a:spcPct val="30000"/>
      </a:spcBef>
      <a:spcAft>
        <a:spcPct val="0"/>
      </a:spcAft>
      <a:buAutoNum type="arabicPeriod"/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Week #1: Concept &amp; Framework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DFD9FA15-3606-4DB7-B65E-E824110B15C4}" type="datetime1">
              <a:rPr lang="en-US" smtClean="0"/>
              <a:pPr>
                <a:defRPr/>
              </a:pPr>
              <a:t>12/30/2010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Van Mieghem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9A39617-4680-47E1-898D-D84DF111117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8" name="Notes Placeholder 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" name="Notes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" name="Notes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Week #1: Concept &amp; Framework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BE2FC510-34B2-4E68-8528-D614FE1D3A96}" type="datetime1">
              <a:rPr lang="en-US" smtClean="0"/>
              <a:pPr>
                <a:defRPr/>
              </a:pPr>
              <a:t>12/30/2010</a:t>
            </a:fld>
            <a:endParaRPr lang="en-US" smtClean="0"/>
          </a:p>
        </p:txBody>
      </p:sp>
      <p:sp>
        <p:nvSpPr>
          <p:cNvPr id="66564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Van Mieghem</a:t>
            </a:r>
          </a:p>
        </p:txBody>
      </p:sp>
      <p:sp>
        <p:nvSpPr>
          <p:cNvPr id="66565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70CCBE1-35D4-4FEA-B112-A372F7116CE5}" type="slidenum">
              <a:rPr lang="en-US" smtClean="0"/>
              <a:pPr>
                <a:defRPr/>
              </a:pPr>
              <a:t>12</a:t>
            </a:fld>
            <a:endParaRPr lang="en-US" smtClean="0"/>
          </a:p>
        </p:txBody>
      </p:sp>
      <p:sp>
        <p:nvSpPr>
          <p:cNvPr id="532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46225" y="323850"/>
            <a:ext cx="4221163" cy="3165475"/>
          </a:xfrm>
          <a:ln/>
        </p:spPr>
      </p:sp>
      <p:sp>
        <p:nvSpPr>
          <p:cNvPr id="8" name="Notes Placeholder 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Operations Strategy Week #1: Concept &amp; Framework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B44486B7-123A-48BF-9C9B-E099245DECE4}" type="datetime1">
              <a:rPr lang="en-US">
                <a:solidFill>
                  <a:prstClr val="black"/>
                </a:solidFill>
              </a:rPr>
              <a:pPr>
                <a:defRPr/>
              </a:pPr>
              <a:t>12/30/2010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© Van Mieghem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BD2D13A3-6649-424E-AE30-2EAC27B38946}" type="slidenum">
              <a:rPr lang="en-US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Notes Placeholder 7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Week #1: Concept &amp; Framework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B1C083C4-744D-4932-A343-4B9AAF2F535D}" type="datetime1">
              <a:rPr lang="en-US" smtClean="0"/>
              <a:pPr>
                <a:defRPr/>
              </a:pPr>
              <a:t>12/30/2010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Van Mieghem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EA1DF4-7FC6-4AB6-B707-09EF4CE197EF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Week #1: Concept &amp; Framework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B44486B7-123A-48BF-9C9B-E099245DECE4}" type="datetime1">
              <a:rPr lang="en-US" smtClean="0"/>
              <a:pPr>
                <a:defRPr/>
              </a:pPr>
              <a:t>12/30/2010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Van Mieghem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A02A71-2E44-44FA-87A8-090282DEE18B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8" name="Notes Placeholder 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Week #1: Concept &amp; Framework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E4B622E-D088-4635-AC8C-07E3BB3D79EE}" type="datetime1">
              <a:rPr lang="en-US" smtClean="0"/>
              <a:pPr>
                <a:defRPr/>
              </a:pPr>
              <a:t>12/30/2010</a:t>
            </a:fld>
            <a:endParaRPr lang="en-US" smtClean="0"/>
          </a:p>
        </p:txBody>
      </p:sp>
      <p:sp>
        <p:nvSpPr>
          <p:cNvPr id="78852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Van Mieghem</a:t>
            </a:r>
          </a:p>
        </p:txBody>
      </p:sp>
      <p:sp>
        <p:nvSpPr>
          <p:cNvPr id="78853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6D778B8-AB0D-48C4-AF17-3505C29617BD}" type="slidenum">
              <a:rPr lang="en-US" smtClean="0"/>
              <a:pPr>
                <a:defRPr/>
              </a:pPr>
              <a:t>16</a:t>
            </a:fld>
            <a:endParaRPr lang="en-US" smtClean="0"/>
          </a:p>
        </p:txBody>
      </p:sp>
      <p:sp>
        <p:nvSpPr>
          <p:cNvPr id="573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46225" y="323850"/>
            <a:ext cx="4221163" cy="3165475"/>
          </a:xfrm>
          <a:ln/>
        </p:spPr>
      </p:sp>
      <p:sp>
        <p:nvSpPr>
          <p:cNvPr id="8" name="Notes Placeholder 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Week #1: Concept &amp; Framework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7DA5AE7B-0B07-4C95-8956-E14860962A8F}" type="datetime1">
              <a:rPr lang="en-US" smtClean="0"/>
              <a:pPr>
                <a:defRPr/>
              </a:pPr>
              <a:t>12/30/2010</a:t>
            </a:fld>
            <a:endParaRPr lang="en-US" smtClean="0"/>
          </a:p>
        </p:txBody>
      </p:sp>
      <p:sp>
        <p:nvSpPr>
          <p:cNvPr id="81924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Van Mieghem</a:t>
            </a:r>
          </a:p>
        </p:txBody>
      </p:sp>
      <p:sp>
        <p:nvSpPr>
          <p:cNvPr id="81925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A6E75B5-613A-46FE-82AD-1DC6A8CB61F0}" type="slidenum">
              <a:rPr lang="en-US" smtClean="0"/>
              <a:pPr>
                <a:defRPr/>
              </a:pPr>
              <a:t>17</a:t>
            </a:fld>
            <a:endParaRPr lang="en-US" smtClean="0"/>
          </a:p>
        </p:txBody>
      </p:sp>
      <p:sp>
        <p:nvSpPr>
          <p:cNvPr id="583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79550" y="388938"/>
            <a:ext cx="4356100" cy="3267075"/>
          </a:xfrm>
          <a:ln/>
        </p:spPr>
      </p:sp>
      <p:sp>
        <p:nvSpPr>
          <p:cNvPr id="8" name="Notes Placeholder 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Week #1: Concept &amp; Framework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B44486B7-123A-48BF-9C9B-E099245DECE4}" type="datetime1">
              <a:rPr lang="en-US" smtClean="0"/>
              <a:pPr>
                <a:defRPr/>
              </a:pPr>
              <a:t>12/30/2010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Van Mieghem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A02A71-2E44-44FA-87A8-090282DEE18B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8" name="Notes Placeholder 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Week #1: Concept &amp; Framework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4756F231-8A52-48AE-8E9A-D0B2E003C3EA}" type="datetime1">
              <a:rPr lang="en-US" smtClean="0"/>
              <a:pPr>
                <a:defRPr/>
              </a:pPr>
              <a:t>12/30/2010</a:t>
            </a:fld>
            <a:endParaRPr lang="en-US" smtClean="0"/>
          </a:p>
        </p:txBody>
      </p:sp>
      <p:sp>
        <p:nvSpPr>
          <p:cNvPr id="80900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Van Mieghem</a:t>
            </a:r>
          </a:p>
        </p:txBody>
      </p:sp>
      <p:sp>
        <p:nvSpPr>
          <p:cNvPr id="80901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82CCB0D-F5EF-4013-8BC8-26C2DA651CE7}" type="slidenum">
              <a:rPr lang="en-US" smtClean="0"/>
              <a:pPr>
                <a:defRPr/>
              </a:pPr>
              <a:t>19</a:t>
            </a:fld>
            <a:endParaRPr lang="en-US" smtClean="0"/>
          </a:p>
        </p:txBody>
      </p:sp>
      <p:sp>
        <p:nvSpPr>
          <p:cNvPr id="778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863725" y="620713"/>
            <a:ext cx="3589338" cy="2692400"/>
          </a:xfrm>
          <a:ln/>
        </p:spPr>
      </p:sp>
      <p:sp>
        <p:nvSpPr>
          <p:cNvPr id="8" name="Notes Placeholder 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Week #1: Concept &amp; Framework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49CACC31-1D1E-4252-8919-3BEDD82DF047}" type="datetime1">
              <a:rPr lang="en-US" smtClean="0"/>
              <a:pPr>
                <a:defRPr/>
              </a:pPr>
              <a:t>12/30/2010</a:t>
            </a:fld>
            <a:endParaRPr lang="en-US" smtClean="0"/>
          </a:p>
        </p:txBody>
      </p:sp>
      <p:sp>
        <p:nvSpPr>
          <p:cNvPr id="55300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Van Mieghem</a:t>
            </a:r>
          </a:p>
        </p:txBody>
      </p:sp>
      <p:sp>
        <p:nvSpPr>
          <p:cNvPr id="55301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B70B94A-0A7A-4D74-B4EE-50DC99478E28}" type="slidenum">
              <a:rPr lang="en-US" smtClean="0"/>
              <a:pPr>
                <a:defRPr/>
              </a:pPr>
              <a:t>2</a:t>
            </a:fld>
            <a:endParaRPr lang="en-US" smtClean="0"/>
          </a:p>
        </p:txBody>
      </p:sp>
      <p:sp>
        <p:nvSpPr>
          <p:cNvPr id="41990" name="Rectangle 4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" name="Notes Placeholder 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Week #1: Concept &amp; Framework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893CC4A0-C725-405C-9287-2590246D4936}" type="datetime1">
              <a:rPr lang="en-US" smtClean="0"/>
              <a:pPr>
                <a:defRPr/>
              </a:pPr>
              <a:t>12/30/2010</a:t>
            </a:fld>
            <a:endParaRPr lang="en-US" smtClean="0"/>
          </a:p>
        </p:txBody>
      </p:sp>
      <p:sp>
        <p:nvSpPr>
          <p:cNvPr id="68612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Van Mieghem</a:t>
            </a:r>
          </a:p>
        </p:txBody>
      </p:sp>
      <p:sp>
        <p:nvSpPr>
          <p:cNvPr id="68613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7D321B-23BB-4AAC-B784-55BA91790826}" type="slidenum">
              <a:rPr lang="en-US" smtClean="0"/>
              <a:pPr>
                <a:defRPr/>
              </a:pPr>
              <a:t>20</a:t>
            </a:fld>
            <a:endParaRPr lang="en-US" smtClean="0"/>
          </a:p>
        </p:txBody>
      </p:sp>
      <p:sp>
        <p:nvSpPr>
          <p:cNvPr id="747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" name="Notes Placeholder 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Week #1: Concept &amp; Framework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87F86989-2CDC-4908-80C7-19AD0AC0DA01}" type="datetime1">
              <a:rPr lang="en-US" smtClean="0"/>
              <a:pPr>
                <a:defRPr/>
              </a:pPr>
              <a:t>12/30/2010</a:t>
            </a:fld>
            <a:endParaRPr lang="en-US" smtClean="0"/>
          </a:p>
        </p:txBody>
      </p:sp>
      <p:sp>
        <p:nvSpPr>
          <p:cNvPr id="83972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Van Mieghem</a:t>
            </a:r>
          </a:p>
        </p:txBody>
      </p:sp>
      <p:sp>
        <p:nvSpPr>
          <p:cNvPr id="83973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F45E05E-07E3-40D6-95F7-8C131DCAF3E2}" type="slidenum">
              <a:rPr lang="en-US" smtClean="0"/>
              <a:pPr>
                <a:defRPr/>
              </a:pPr>
              <a:t>21</a:t>
            </a:fld>
            <a:endParaRPr lang="en-US" smtClean="0"/>
          </a:p>
        </p:txBody>
      </p:sp>
      <p:sp>
        <p:nvSpPr>
          <p:cNvPr id="75782" name="Rectangle 4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" name="Notes Placeholder 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Week #1: Concept &amp; Framework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AE5BF737-CC57-4DB6-A89E-9BB57B917A93}" type="datetime1">
              <a:rPr lang="en-US" smtClean="0"/>
              <a:pPr>
                <a:defRPr/>
              </a:pPr>
              <a:t>12/30/2010</a:t>
            </a:fld>
            <a:endParaRPr lang="en-US" smtClean="0"/>
          </a:p>
        </p:txBody>
      </p:sp>
      <p:sp>
        <p:nvSpPr>
          <p:cNvPr id="84996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Van Mieghem</a:t>
            </a:r>
          </a:p>
        </p:txBody>
      </p:sp>
      <p:sp>
        <p:nvSpPr>
          <p:cNvPr id="8499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F0EFC8-FED0-4939-AFFE-C63ACEA09FC9}" type="slidenum">
              <a:rPr lang="en-US" smtClean="0"/>
              <a:pPr>
                <a:defRPr/>
              </a:pPr>
              <a:t>22</a:t>
            </a:fld>
            <a:endParaRPr lang="en-US" smtClean="0"/>
          </a:p>
        </p:txBody>
      </p:sp>
      <p:sp>
        <p:nvSpPr>
          <p:cNvPr id="78854" name="Rectangle 4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" name="Notes Placeholder 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Week #1: Concept &amp; Framework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B1C083C4-744D-4932-A343-4B9AAF2F535D}" type="datetime1">
              <a:rPr lang="en-US" smtClean="0"/>
              <a:pPr>
                <a:defRPr/>
              </a:pPr>
              <a:t>12/30/2010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Van Mieghem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61EA1DF4-7FC6-4AB6-B707-09EF4CE197EF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Week #1: Concept &amp; Framework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919B4F30-1120-456B-A411-05CD9191A699}" type="datetime1">
              <a:rPr lang="en-US" smtClean="0"/>
              <a:pPr>
                <a:defRPr/>
              </a:pPr>
              <a:t>12/30/2010</a:t>
            </a:fld>
            <a:endParaRPr lang="en-US" smtClean="0"/>
          </a:p>
        </p:txBody>
      </p:sp>
      <p:sp>
        <p:nvSpPr>
          <p:cNvPr id="70660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Van Mieghem</a:t>
            </a:r>
          </a:p>
        </p:txBody>
      </p:sp>
      <p:sp>
        <p:nvSpPr>
          <p:cNvPr id="70661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5287D1B-C756-4D6D-B282-21B12C485788}" type="slidenum">
              <a:rPr lang="en-US" smtClean="0"/>
              <a:pPr>
                <a:defRPr/>
              </a:pPr>
              <a:t>24</a:t>
            </a:fld>
            <a:endParaRPr lang="en-US" smtClean="0"/>
          </a:p>
        </p:txBody>
      </p:sp>
      <p:sp>
        <p:nvSpPr>
          <p:cNvPr id="645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46225" y="323850"/>
            <a:ext cx="4221163" cy="3165475"/>
          </a:xfrm>
          <a:ln/>
        </p:spPr>
      </p:sp>
      <p:sp>
        <p:nvSpPr>
          <p:cNvPr id="8" name="Notes Placeholder 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Week #1: Concept &amp; Framework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E3F0F826-DF71-403E-9F00-611D56C67627}" type="datetime1">
              <a:rPr lang="en-US" smtClean="0"/>
              <a:pPr>
                <a:defRPr/>
              </a:pPr>
              <a:t>12/30/2010</a:t>
            </a:fld>
            <a:endParaRPr lang="en-US" smtClean="0"/>
          </a:p>
        </p:txBody>
      </p:sp>
      <p:sp>
        <p:nvSpPr>
          <p:cNvPr id="87044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Van Mieghem</a:t>
            </a:r>
          </a:p>
        </p:txBody>
      </p:sp>
      <p:sp>
        <p:nvSpPr>
          <p:cNvPr id="87045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4664DFD-1350-4120-B2F7-66C23775CD76}" type="slidenum">
              <a:rPr lang="en-US" smtClean="0"/>
              <a:pPr>
                <a:defRPr/>
              </a:pPr>
              <a:t>25</a:t>
            </a:fld>
            <a:endParaRPr lang="en-US" smtClean="0"/>
          </a:p>
        </p:txBody>
      </p:sp>
      <p:sp>
        <p:nvSpPr>
          <p:cNvPr id="727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Wingdings" pitchFamily="2" charset="2"/>
              <a:buNone/>
            </a:pPr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" name="Notes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Week #1: Concept &amp; Framework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9A7DC9A4-767B-4EE3-95FB-81A76F4D1ECA}" type="datetime1">
              <a:rPr lang="en-US" smtClean="0"/>
              <a:pPr>
                <a:defRPr/>
              </a:pPr>
              <a:t>12/30/2010</a:t>
            </a:fld>
            <a:endParaRPr lang="en-US" smtClean="0"/>
          </a:p>
        </p:txBody>
      </p:sp>
      <p:sp>
        <p:nvSpPr>
          <p:cNvPr id="60420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Van Mieghem</a:t>
            </a:r>
          </a:p>
        </p:txBody>
      </p:sp>
      <p:sp>
        <p:nvSpPr>
          <p:cNvPr id="60421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D0CAFDA-6105-49EF-9396-0400055C1330}" type="slidenum">
              <a:rPr lang="en-US" smtClean="0"/>
              <a:pPr>
                <a:defRPr/>
              </a:pPr>
              <a:t>4</a:t>
            </a:fld>
            <a:endParaRPr lang="en-US" smtClean="0"/>
          </a:p>
        </p:txBody>
      </p:sp>
      <p:sp>
        <p:nvSpPr>
          <p:cNvPr id="440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" name="Notes Placeholder 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Week #1: Concept &amp; Framework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7C6A47A2-D94E-4F6C-AC61-E053251ECF45}" type="datetime1">
              <a:rPr lang="en-US" smtClean="0"/>
              <a:pPr>
                <a:defRPr/>
              </a:pPr>
              <a:t>12/30/2010</a:t>
            </a:fld>
            <a:endParaRPr lang="en-US" smtClean="0"/>
          </a:p>
        </p:txBody>
      </p:sp>
      <p:sp>
        <p:nvSpPr>
          <p:cNvPr id="62468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Van Mieghem</a:t>
            </a:r>
          </a:p>
        </p:txBody>
      </p:sp>
      <p:sp>
        <p:nvSpPr>
          <p:cNvPr id="62469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857DB46-502D-4A3D-B900-E5E7561011BF}" type="slidenum">
              <a:rPr lang="en-US" smtClean="0"/>
              <a:pPr>
                <a:defRPr/>
              </a:pPr>
              <a:t>5</a:t>
            </a:fld>
            <a:endParaRPr lang="en-US" smtClean="0"/>
          </a:p>
        </p:txBody>
      </p:sp>
      <p:sp>
        <p:nvSpPr>
          <p:cNvPr id="450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" name="Notes Placeholder 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Week #1: Concept &amp; Framework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06D0E045-3836-40FE-8A1B-ADD2BBBE4C9A}" type="datetime1">
              <a:rPr lang="en-US" smtClean="0"/>
              <a:pPr>
                <a:defRPr/>
              </a:pPr>
              <a:t>12/30/2010</a:t>
            </a:fld>
            <a:endParaRPr lang="en-US" smtClean="0"/>
          </a:p>
        </p:txBody>
      </p:sp>
      <p:sp>
        <p:nvSpPr>
          <p:cNvPr id="63492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Van Mieghem</a:t>
            </a:r>
          </a:p>
        </p:txBody>
      </p:sp>
      <p:sp>
        <p:nvSpPr>
          <p:cNvPr id="63493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6A5DA54-485B-40A4-BB74-C28DD79CABCB}" type="slidenum">
              <a:rPr lang="en-US" smtClean="0"/>
              <a:pPr>
                <a:defRPr/>
              </a:pPr>
              <a:t>6</a:t>
            </a:fld>
            <a:endParaRPr lang="en-US" smtClean="0"/>
          </a:p>
        </p:txBody>
      </p:sp>
      <p:sp>
        <p:nvSpPr>
          <p:cNvPr id="46086" name="Rectangle 4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" name="Notes Placeholder 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Week #1: Concept &amp; Framework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D2C9789E-CDA2-4D71-800C-FEAE8D67F294}" type="datetime1">
              <a:rPr lang="en-US" smtClean="0"/>
              <a:pPr>
                <a:defRPr/>
              </a:pPr>
              <a:t>12/30/2010</a:t>
            </a:fld>
            <a:endParaRPr lang="en-US" smtClean="0"/>
          </a:p>
        </p:txBody>
      </p:sp>
      <p:sp>
        <p:nvSpPr>
          <p:cNvPr id="64516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Van Mieghem</a:t>
            </a:r>
          </a:p>
        </p:txBody>
      </p:sp>
      <p:sp>
        <p:nvSpPr>
          <p:cNvPr id="6451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27C9F23-5813-4131-AEC6-23C3F8ECC9C5}" type="slidenum">
              <a:rPr lang="en-US" smtClean="0"/>
              <a:pPr>
                <a:defRPr/>
              </a:pPr>
              <a:t>7</a:t>
            </a:fld>
            <a:endParaRPr lang="en-US" smtClean="0"/>
          </a:p>
        </p:txBody>
      </p:sp>
      <p:sp>
        <p:nvSpPr>
          <p:cNvPr id="481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46225" y="323850"/>
            <a:ext cx="4221163" cy="3165475"/>
          </a:xfrm>
          <a:ln/>
        </p:spPr>
      </p:sp>
      <p:sp>
        <p:nvSpPr>
          <p:cNvPr id="8" name="Notes Placeholder 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Week #1: Concept &amp; Framework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5A16EBE9-C0FA-4F03-A841-DAB958100F2E}" type="datetime1">
              <a:rPr lang="en-US" smtClean="0"/>
              <a:pPr>
                <a:defRPr/>
              </a:pPr>
              <a:t>12/30/2010</a:t>
            </a:fld>
            <a:endParaRPr lang="en-US" smtClean="0"/>
          </a:p>
        </p:txBody>
      </p:sp>
      <p:sp>
        <p:nvSpPr>
          <p:cNvPr id="65540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Van Mieghem</a:t>
            </a:r>
          </a:p>
        </p:txBody>
      </p:sp>
      <p:sp>
        <p:nvSpPr>
          <p:cNvPr id="65541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E033326-FB33-4DC1-9EB3-029620CDA899}" type="slidenum">
              <a:rPr lang="en-US" smtClean="0"/>
              <a:pPr>
                <a:defRPr/>
              </a:pPr>
              <a:t>8</a:t>
            </a:fld>
            <a:endParaRPr lang="en-US" smtClean="0"/>
          </a:p>
        </p:txBody>
      </p:sp>
      <p:sp>
        <p:nvSpPr>
          <p:cNvPr id="491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46225" y="323850"/>
            <a:ext cx="4221163" cy="3165475"/>
          </a:xfrm>
          <a:ln/>
        </p:spPr>
      </p:sp>
      <p:sp>
        <p:nvSpPr>
          <p:cNvPr id="8" name="Notes Placeholder 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Operations Strategy Week #1: Concept &amp; Framework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DFD9FA15-3606-4DB7-B65E-E824110B15C4}" type="datetime1">
              <a:rPr lang="en-US" smtClean="0"/>
              <a:pPr>
                <a:defRPr/>
              </a:pPr>
              <a:t>12/30/2010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Van Mieghem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D3CD727-559A-4095-87CF-4097C8CE67A2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8" name="Notes Placeholder 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7" name="Rectangle 7"/>
          <p:cNvSpPr>
            <a:spLocks noGrp="1" noChangeArrowheads="1"/>
          </p:cNvSpPr>
          <p:nvPr>
            <p:ph type="ctrTitle"/>
          </p:nvPr>
        </p:nvSpPr>
        <p:spPr>
          <a:xfrm>
            <a:off x="685800" y="1622425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4064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78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0350" y="7938"/>
            <a:ext cx="2076450" cy="65579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7938"/>
            <a:ext cx="6076950" cy="65579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D7B30-4F80-BB49-AB5F-8774C1D1CF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12/30/2010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31B38-EE85-FF42-8EB1-995C04EFC74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D7B30-4F80-BB49-AB5F-8774C1D1CF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12/30/2010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31B38-EE85-FF42-8EB1-995C04EFC74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D7B30-4F80-BB49-AB5F-8774C1D1CF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12/30/2010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31B38-EE85-FF42-8EB1-995C04EFC74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D7B30-4F80-BB49-AB5F-8774C1D1CF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12/30/2010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31B38-EE85-FF42-8EB1-995C04EFC74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D7B30-4F80-BB49-AB5F-8774C1D1CF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12/30/2010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31B38-EE85-FF42-8EB1-995C04EFC74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D7B30-4F80-BB49-AB5F-8774C1D1CF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12/30/2010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31B38-EE85-FF42-8EB1-995C04EFC74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D7B30-4F80-BB49-AB5F-8774C1D1CF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12/30/2010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31B38-EE85-FF42-8EB1-995C04EFC74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D7B30-4F80-BB49-AB5F-8774C1D1CF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12/30/2010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31B38-EE85-FF42-8EB1-995C04EFC74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D7B30-4F80-BB49-AB5F-8774C1D1CF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12/30/2010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31B38-EE85-FF42-8EB1-995C04EFC74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D7B30-4F80-BB49-AB5F-8774C1D1CF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12/30/2010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31B38-EE85-FF42-8EB1-995C04EFC74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D7B30-4F80-BB49-AB5F-8774C1D1CF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12/30/2010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31B38-EE85-FF42-8EB1-995C04EFC74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B2E47FD0-71A8-4B25-A9F8-AB97F04DB914}" type="datetimeFigureOut">
              <a:rPr lang="en-US"/>
              <a:pPr>
                <a:defRPr/>
              </a:pPr>
              <a:t>12/30/2010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C5BFE924-593F-4140-90CB-B0D8A0B7E6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F2A3D3FA-1E78-45C4-9BFB-F0D1A2DF5164}" type="datetimeFigureOut">
              <a:rPr lang="en-US"/>
              <a:pPr>
                <a:defRPr/>
              </a:pPr>
              <a:t>12/30/2010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70F1916E-1131-4139-933A-1894DDBCBD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B5F4B570-4A01-4EDA-9C4A-C6B990C69596}" type="datetimeFigureOut">
              <a:rPr lang="en-US"/>
              <a:pPr>
                <a:defRPr/>
              </a:pPr>
              <a:t>12/30/2010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692BEFBB-707B-437A-83B5-3FAFCF9795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BBE69A0C-DB83-4EED-8929-A662853A7364}" type="datetimeFigureOut">
              <a:rPr lang="en-US"/>
              <a:pPr>
                <a:defRPr/>
              </a:pPr>
              <a:t>12/30/2010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DD09CEC8-8F76-4FD7-8EC8-0E928A3733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1E3E2596-C0E3-4224-AC7A-EE9407B0C03A}" type="datetimeFigureOut">
              <a:rPr lang="en-US"/>
              <a:pPr>
                <a:defRPr/>
              </a:pPr>
              <a:t>12/30/2010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58218988-1486-4922-8FC8-B1CCC74485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631306EA-FE26-4FA8-B2A8-843E4282EAFF}" type="datetimeFigureOut">
              <a:rPr lang="en-US"/>
              <a:pPr>
                <a:defRPr/>
              </a:pPr>
              <a:t>12/30/2010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48952FF5-6903-4F02-B174-776067D1F0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AA57AA6A-6EFC-4C1F-B4C6-AD63658B6313}" type="datetimeFigureOut">
              <a:rPr lang="en-US"/>
              <a:pPr>
                <a:defRPr/>
              </a:pPr>
              <a:t>12/30/2010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7B8BE08C-A522-4DE9-AAE3-3C37F6F57A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B8D03050-0DA5-4FB6-A7EE-0EB4786E7731}" type="datetimeFigureOut">
              <a:rPr lang="en-US"/>
              <a:pPr>
                <a:defRPr/>
              </a:pPr>
              <a:t>12/30/2010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9829163B-0CE6-4A91-883A-B575DA4A7E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5B401855-AE2D-4AB3-B126-B2E23D704240}" type="datetimeFigureOut">
              <a:rPr lang="en-US"/>
              <a:pPr>
                <a:defRPr/>
              </a:pPr>
              <a:t>12/30/2010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33D24552-F289-40C2-AD6B-9594B2A3CF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82775B9B-6552-4739-A467-0C5A52F4FBED}" type="datetimeFigureOut">
              <a:rPr lang="en-US"/>
              <a:pPr>
                <a:defRPr/>
              </a:pPr>
              <a:t>12/30/2010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CAD98CFA-1E34-4BC1-9651-B361120733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6F3C5E60-2548-419C-8BB5-457E2DC13388}" type="datetimeFigureOut">
              <a:rPr lang="en-US"/>
              <a:pPr>
                <a:defRPr/>
              </a:pPr>
              <a:t>12/30/2010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6548BAC1-B940-480E-9A5A-730E994E65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5613" y="1114425"/>
            <a:ext cx="4038600" cy="5451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114425"/>
            <a:ext cx="4038600" cy="5451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Line 2"/>
          <p:cNvSpPr>
            <a:spLocks noChangeShapeType="1"/>
          </p:cNvSpPr>
          <p:nvPr/>
        </p:nvSpPr>
        <p:spPr bwMode="auto">
          <a:xfrm>
            <a:off x="12700" y="6615113"/>
            <a:ext cx="9131300" cy="15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+mn-cs"/>
            </a:endParaRPr>
          </a:p>
        </p:txBody>
      </p:sp>
      <p:sp>
        <p:nvSpPr>
          <p:cNvPr id="238595" name="Rectangle 3"/>
          <p:cNvSpPr>
            <a:spLocks noChangeArrowheads="1"/>
          </p:cNvSpPr>
          <p:nvPr/>
        </p:nvSpPr>
        <p:spPr bwMode="auto">
          <a:xfrm>
            <a:off x="4310063" y="6643688"/>
            <a:ext cx="7016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defRPr/>
            </a:pPr>
            <a:r>
              <a:rPr lang="en-US" sz="800">
                <a:solidFill>
                  <a:schemeClr val="accent2"/>
                </a:solidFill>
                <a:latin typeface="Arial" charset="0"/>
                <a:cs typeface="+mn-cs"/>
              </a:rPr>
              <a:t>Slide </a:t>
            </a:r>
            <a:fld id="{41670CB2-8516-4074-AC66-4336BF706748}" type="slidenum">
              <a:rPr lang="en-US" sz="800">
                <a:solidFill>
                  <a:schemeClr val="accent2"/>
                </a:solidFill>
                <a:latin typeface="Arial" charset="0"/>
                <a:cs typeface="+mn-cs"/>
              </a:rPr>
              <a:pPr eaLnBrk="0" hangingPunct="0">
                <a:defRPr/>
              </a:pPr>
              <a:t>‹#›</a:t>
            </a:fld>
            <a:endParaRPr lang="en-US" sz="800">
              <a:solidFill>
                <a:schemeClr val="accent2"/>
              </a:solidFill>
              <a:latin typeface="Arial" charset="0"/>
              <a:cs typeface="+mn-cs"/>
            </a:endParaRPr>
          </a:p>
        </p:txBody>
      </p:sp>
      <p:sp>
        <p:nvSpPr>
          <p:cNvPr id="238596" name="Rectangle 4"/>
          <p:cNvSpPr>
            <a:spLocks noChangeArrowheads="1"/>
          </p:cNvSpPr>
          <p:nvPr/>
        </p:nvSpPr>
        <p:spPr bwMode="auto">
          <a:xfrm>
            <a:off x="33338" y="6643688"/>
            <a:ext cx="36449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800">
                <a:solidFill>
                  <a:schemeClr val="accent2"/>
                </a:solidFill>
                <a:latin typeface="Arial" charset="0"/>
                <a:cs typeface="+mn-cs"/>
              </a:rPr>
              <a:t>OPNS454: Operations Strategy</a:t>
            </a:r>
          </a:p>
        </p:txBody>
      </p:sp>
      <p:sp>
        <p:nvSpPr>
          <p:cNvPr id="238597" name="Rectangle 5"/>
          <p:cNvSpPr>
            <a:spLocks noChangeArrowheads="1"/>
          </p:cNvSpPr>
          <p:nvPr/>
        </p:nvSpPr>
        <p:spPr bwMode="auto">
          <a:xfrm>
            <a:off x="7273925" y="6643688"/>
            <a:ext cx="183832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r" eaLnBrk="0" hangingPunct="0">
              <a:defRPr/>
            </a:pPr>
            <a:r>
              <a:rPr lang="en-US" sz="800" dirty="0">
                <a:solidFill>
                  <a:schemeClr val="accent2"/>
                </a:solidFill>
                <a:latin typeface="Arial" charset="0"/>
                <a:cs typeface="Arial" charset="0"/>
              </a:rPr>
              <a:t>© Van Mieghem</a:t>
            </a:r>
          </a:p>
        </p:txBody>
      </p:sp>
      <p:sp>
        <p:nvSpPr>
          <p:cNvPr id="238598" name="Line 6"/>
          <p:cNvSpPr>
            <a:spLocks noChangeShapeType="1"/>
          </p:cNvSpPr>
          <p:nvPr/>
        </p:nvSpPr>
        <p:spPr bwMode="auto">
          <a:xfrm>
            <a:off x="0" y="987425"/>
            <a:ext cx="91313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7938"/>
            <a:ext cx="8305800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114425"/>
            <a:ext cx="8229600" cy="545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3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9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5000"/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50000"/>
        <a:buFont typeface="Wingdings" pitchFamily="2" charset="2"/>
        <a:buChar char="q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−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−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−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−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−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869D7B30-4F80-BB49-AB5F-8774C1D1CF75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12/30/2010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B0631B38-EE85-FF42-8EB1-995C04EFC744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5" r:id="rId1"/>
    <p:sldLayoutId id="2147484016" r:id="rId2"/>
    <p:sldLayoutId id="2147484017" r:id="rId3"/>
    <p:sldLayoutId id="2147484018" r:id="rId4"/>
    <p:sldLayoutId id="2147484019" r:id="rId5"/>
    <p:sldLayoutId id="2147484020" r:id="rId6"/>
    <p:sldLayoutId id="2147484021" r:id="rId7"/>
    <p:sldLayoutId id="2147484022" r:id="rId8"/>
    <p:sldLayoutId id="2147484023" r:id="rId9"/>
    <p:sldLayoutId id="2147484024" r:id="rId10"/>
    <p:sldLayoutId id="214748402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E9F126D7-A52D-45E1-B0EE-8FBCDA4A9E6E}" type="datetimeFigureOut">
              <a:rPr lang="en-US"/>
              <a:pPr/>
              <a:t>12/30/2010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57C75DD1-9790-46BC-90C8-69A161A1A96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7" r:id="rId1"/>
    <p:sldLayoutId id="2147484028" r:id="rId2"/>
    <p:sldLayoutId id="2147484029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  <p:sldLayoutId id="2147484036" r:id="rId10"/>
    <p:sldLayoutId id="2147484037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Word_97_-_2003_Document1.doc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store.com/cgi-bin/pagegen/vstoregifts/ordergifts/page.html?mode=itempage&amp;file=/page/itempagev4/itempage.spl&amp;prodID=1107295" TargetMode="External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2000watches.com/watches/Html/Images/swiss%20army/25249.jpg" TargetMode="Externa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cap="sm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Operations Strategy</a:t>
            </a:r>
            <a:endParaRPr lang="en-US" cap="small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28900" y="3378200"/>
            <a:ext cx="3886200" cy="1439863"/>
          </a:xfrm>
        </p:spPr>
        <p:txBody>
          <a:bodyPr/>
          <a:lstStyle/>
          <a:p>
            <a:pPr>
              <a:defRPr/>
            </a:pPr>
            <a:r>
              <a:rPr lang="en-US" b="1" cap="small" dirty="0" smtClean="0">
                <a:solidFill>
                  <a:schemeClr val="bg1"/>
                </a:solidFill>
              </a:rPr>
              <a:t>Building and Evaluating the Firm’s Operating System</a:t>
            </a:r>
          </a:p>
          <a:p>
            <a:pPr>
              <a:defRPr/>
            </a:pPr>
            <a:endParaRPr lang="en-US" b="1" cap="small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b="1" cap="small" dirty="0" smtClean="0">
                <a:solidFill>
                  <a:schemeClr val="bg1"/>
                </a:solidFill>
              </a:rPr>
              <a:t>2011</a:t>
            </a:r>
          </a:p>
          <a:p>
            <a:pPr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Line 1"/>
          <p:cNvSpPr>
            <a:spLocks noChangeShapeType="1"/>
          </p:cNvSpPr>
          <p:nvPr/>
        </p:nvSpPr>
        <p:spPr bwMode="auto">
          <a:xfrm>
            <a:off x="12700" y="6615113"/>
            <a:ext cx="9131300" cy="0"/>
          </a:xfrm>
          <a:prstGeom prst="line">
            <a:avLst/>
          </a:prstGeom>
          <a:noFill/>
          <a:ln w="18062">
            <a:solidFill>
              <a:srgbClr val="000000"/>
            </a:solidFill>
            <a:round/>
            <a:headEnd/>
            <a:tailEnd/>
          </a:ln>
        </p:spPr>
        <p:txBody>
          <a:bodyPr lIns="64291" tIns="32146" rIns="64291" bIns="32146"/>
          <a:lstStyle/>
          <a:p>
            <a:endParaRPr lang="en-US"/>
          </a:p>
        </p:txBody>
      </p:sp>
      <p:sp>
        <p:nvSpPr>
          <p:cNvPr id="15363" name="Line 5"/>
          <p:cNvSpPr>
            <a:spLocks noChangeShapeType="1"/>
          </p:cNvSpPr>
          <p:nvPr/>
        </p:nvSpPr>
        <p:spPr bwMode="auto">
          <a:xfrm>
            <a:off x="0" y="987425"/>
            <a:ext cx="9131300" cy="0"/>
          </a:xfrm>
          <a:prstGeom prst="line">
            <a:avLst/>
          </a:prstGeom>
          <a:noFill/>
          <a:ln w="72248">
            <a:solidFill>
              <a:srgbClr val="000000"/>
            </a:solidFill>
            <a:round/>
            <a:headEnd/>
            <a:tailEnd/>
          </a:ln>
        </p:spPr>
        <p:txBody>
          <a:bodyPr lIns="64291" tIns="32146" rIns="64291" bIns="32146"/>
          <a:lstStyle/>
          <a:p>
            <a:endParaRPr lang="en-US"/>
          </a:p>
        </p:txBody>
      </p:sp>
      <p:sp>
        <p:nvSpPr>
          <p:cNvPr id="15364" name="Rectangle 6"/>
          <p:cNvSpPr>
            <a:spLocks noGrp="1" noChangeArrowheads="1"/>
          </p:cNvSpPr>
          <p:nvPr>
            <p:ph type="title"/>
          </p:nvPr>
        </p:nvSpPr>
        <p:spPr/>
        <p:txBody>
          <a:bodyPr lIns="88896" tIns="50798" rIns="88896" bIns="50798"/>
          <a:lstStyle/>
          <a:p>
            <a:pPr defTabSz="912813"/>
            <a:r>
              <a:rPr lang="en-US" sz="2700" smtClean="0">
                <a:solidFill>
                  <a:srgbClr val="3333CC"/>
                </a:solidFill>
                <a:latin typeface="Optima" charset="0"/>
                <a:ea typeface="Optima" charset="0"/>
                <a:cs typeface="Optima" charset="0"/>
                <a:sym typeface="Optima" charset="0"/>
              </a:rPr>
              <a:t>Rent the Runway: Love, wear, return</a:t>
            </a:r>
            <a:endParaRPr lang="en-US" smtClean="0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455613" y="1114425"/>
            <a:ext cx="8228012" cy="5451475"/>
          </a:xfrm>
        </p:spPr>
        <p:txBody>
          <a:bodyPr lIns="88896" tIns="50798" rIns="88896" bIns="50798"/>
          <a:lstStyle/>
          <a:p>
            <a:pPr marL="457200" indent="-457200" defTabSz="912813">
              <a:spcBef>
                <a:spcPts val="275"/>
              </a:spcBef>
              <a:buClr>
                <a:srgbClr val="000000"/>
              </a:buClr>
            </a:pPr>
            <a:r>
              <a:rPr lang="en-US" smtClean="0">
                <a:latin typeface="Optima" charset="0"/>
                <a:ea typeface="Optima" charset="0"/>
                <a:cs typeface="Optima" charset="0"/>
                <a:sym typeface="Optima" charset="0"/>
              </a:rPr>
              <a:t>Rent the Runway gives users access to high fashion without any of the headaches. There’s no need to scour 20 different stores, worry about a piece selling out, or stress over when you’ll wear an investment dress again. </a:t>
            </a:r>
          </a:p>
          <a:p>
            <a:pPr marL="457200" indent="-457200" defTabSz="912813">
              <a:spcBef>
                <a:spcPts val="275"/>
              </a:spcBef>
              <a:buClr>
                <a:srgbClr val="000000"/>
              </a:buClr>
            </a:pPr>
            <a:r>
              <a:rPr lang="en-US" smtClean="0">
                <a:latin typeface="Optima" charset="0"/>
                <a:ea typeface="Optima" charset="0"/>
                <a:cs typeface="Optima" charset="0"/>
                <a:sym typeface="Optima" charset="0"/>
              </a:rPr>
              <a:t>We buy pieces directly from top designers and then offer rentals at just 10% of retail prices. </a:t>
            </a:r>
          </a:p>
          <a:p>
            <a:pPr marL="663575" lvl="1" indent="-342900" defTabSz="912813">
              <a:spcBef>
                <a:spcPts val="275"/>
              </a:spcBef>
              <a:buClr>
                <a:srgbClr val="000000"/>
              </a:buClr>
            </a:pPr>
            <a:r>
              <a:rPr lang="en-US" smtClean="0">
                <a:latin typeface="Optima" charset="0"/>
                <a:ea typeface="Optima" charset="0"/>
                <a:cs typeface="Optima" charset="0"/>
                <a:sym typeface="Optima" charset="0"/>
              </a:rPr>
              <a:t>Rentals run $50 to $200 for a four-night loan </a:t>
            </a:r>
            <a:endParaRPr lang="en-US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185408" presetClass="entr" presetSubtype="552920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185408" presetClass="entr" presetSubtype="552920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5185408" presetClass="entr" presetSubtype="552920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Line 1"/>
          <p:cNvSpPr>
            <a:spLocks noChangeShapeType="1"/>
          </p:cNvSpPr>
          <p:nvPr/>
        </p:nvSpPr>
        <p:spPr bwMode="auto">
          <a:xfrm>
            <a:off x="12700" y="6615113"/>
            <a:ext cx="9131300" cy="0"/>
          </a:xfrm>
          <a:prstGeom prst="line">
            <a:avLst/>
          </a:prstGeom>
          <a:noFill/>
          <a:ln w="18062">
            <a:solidFill>
              <a:srgbClr val="000000"/>
            </a:solidFill>
            <a:round/>
            <a:headEnd/>
            <a:tailEnd/>
          </a:ln>
        </p:spPr>
        <p:txBody>
          <a:bodyPr lIns="64291" tIns="32146" rIns="64291" bIns="32146"/>
          <a:lstStyle/>
          <a:p>
            <a:endParaRPr lang="en-US"/>
          </a:p>
        </p:txBody>
      </p:sp>
      <p:sp>
        <p:nvSpPr>
          <p:cNvPr id="16387" name="Line 5"/>
          <p:cNvSpPr>
            <a:spLocks noChangeShapeType="1"/>
          </p:cNvSpPr>
          <p:nvPr/>
        </p:nvSpPr>
        <p:spPr bwMode="auto">
          <a:xfrm>
            <a:off x="0" y="987425"/>
            <a:ext cx="9131300" cy="0"/>
          </a:xfrm>
          <a:prstGeom prst="line">
            <a:avLst/>
          </a:prstGeom>
          <a:noFill/>
          <a:ln w="72248">
            <a:solidFill>
              <a:srgbClr val="000000"/>
            </a:solidFill>
            <a:round/>
            <a:headEnd/>
            <a:tailEnd/>
          </a:ln>
        </p:spPr>
        <p:txBody>
          <a:bodyPr lIns="64291" tIns="32146" rIns="64291" bIns="32146"/>
          <a:lstStyle/>
          <a:p>
            <a:endParaRPr lang="en-US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55613" y="1114425"/>
            <a:ext cx="8228012" cy="5451475"/>
          </a:xfrm>
        </p:spPr>
        <p:txBody>
          <a:bodyPr lIns="88896" tIns="50798" rIns="88896" bIns="50798"/>
          <a:lstStyle/>
          <a:p>
            <a:pPr marL="479425" indent="-479425" defTabSz="912813">
              <a:lnSpc>
                <a:spcPct val="80000"/>
              </a:lnSpc>
              <a:spcBef>
                <a:spcPts val="275"/>
              </a:spcBef>
              <a:buClr>
                <a:srgbClr val="000000"/>
              </a:buClr>
            </a:pPr>
            <a:r>
              <a:rPr lang="en-US" sz="2700" smtClean="0">
                <a:latin typeface="Optima" charset="0"/>
                <a:ea typeface="Optima" charset="0"/>
                <a:cs typeface="Optima" charset="0"/>
                <a:sym typeface="Optima" charset="0"/>
              </a:rPr>
              <a:t>Started with 160 styles.</a:t>
            </a:r>
          </a:p>
          <a:p>
            <a:pPr marL="701675" lvl="1" indent="-379413" defTabSz="912813">
              <a:lnSpc>
                <a:spcPct val="80000"/>
              </a:lnSpc>
              <a:spcBef>
                <a:spcPts val="275"/>
              </a:spcBef>
              <a:buClr>
                <a:srgbClr val="000000"/>
              </a:buClr>
            </a:pPr>
            <a:r>
              <a:rPr lang="en-US" sz="2400" smtClean="0">
                <a:latin typeface="Optima" charset="0"/>
                <a:ea typeface="Optima" charset="0"/>
                <a:cs typeface="Optima" charset="0"/>
                <a:sym typeface="Optima" charset="0"/>
              </a:rPr>
              <a:t>Need multiple sizes.</a:t>
            </a:r>
          </a:p>
          <a:p>
            <a:pPr marL="701675" lvl="1" indent="-379413" defTabSz="912813">
              <a:lnSpc>
                <a:spcPct val="80000"/>
              </a:lnSpc>
              <a:spcBef>
                <a:spcPts val="275"/>
              </a:spcBef>
              <a:buClr>
                <a:srgbClr val="000000"/>
              </a:buClr>
            </a:pPr>
            <a:r>
              <a:rPr lang="en-US" sz="2400" smtClean="0">
                <a:latin typeface="Optima" charset="0"/>
                <a:ea typeface="Optima" charset="0"/>
                <a:cs typeface="Optima" charset="0"/>
                <a:sym typeface="Optima" charset="0"/>
              </a:rPr>
              <a:t>Sending two dresses with each request.</a:t>
            </a:r>
          </a:p>
          <a:p>
            <a:pPr marL="701675" lvl="1" indent="-379413" defTabSz="912813">
              <a:lnSpc>
                <a:spcPct val="80000"/>
              </a:lnSpc>
              <a:spcBef>
                <a:spcPts val="275"/>
              </a:spcBef>
              <a:buClr>
                <a:srgbClr val="000000"/>
              </a:buClr>
            </a:pPr>
            <a:r>
              <a:rPr lang="en-US" sz="2400" smtClean="0">
                <a:latin typeface="Optima" charset="0"/>
                <a:ea typeface="Optima" charset="0"/>
                <a:cs typeface="Optima" charset="0"/>
                <a:sym typeface="Optima" charset="0"/>
              </a:rPr>
              <a:t>Styles don’t stay in fashion forever.</a:t>
            </a:r>
          </a:p>
          <a:p>
            <a:pPr marL="479425" indent="-479425" defTabSz="912813">
              <a:lnSpc>
                <a:spcPct val="80000"/>
              </a:lnSpc>
              <a:spcBef>
                <a:spcPts val="275"/>
              </a:spcBef>
              <a:buClr>
                <a:srgbClr val="000000"/>
              </a:buClr>
            </a:pPr>
            <a:r>
              <a:rPr lang="en-US" sz="2700" smtClean="0">
                <a:latin typeface="Optima" charset="0"/>
                <a:ea typeface="Optima" charset="0"/>
                <a:cs typeface="Optima" charset="0"/>
                <a:sym typeface="Optima" charset="0"/>
              </a:rPr>
              <a:t>Need to pay for shipping, inspection, dry cleaning…</a:t>
            </a:r>
          </a:p>
          <a:p>
            <a:pPr marL="479425" indent="-479425" defTabSz="912813">
              <a:lnSpc>
                <a:spcPct val="80000"/>
              </a:lnSpc>
              <a:spcBef>
                <a:spcPts val="275"/>
              </a:spcBef>
              <a:buClr>
                <a:srgbClr val="000000"/>
              </a:buClr>
            </a:pPr>
            <a:r>
              <a:rPr lang="en-US" sz="2700" smtClean="0">
                <a:latin typeface="Optima" charset="0"/>
                <a:ea typeface="Optima" charset="0"/>
                <a:cs typeface="Optima" charset="0"/>
                <a:sym typeface="Optima" charset="0"/>
              </a:rPr>
              <a:t>Demand will spike on weekends.</a:t>
            </a:r>
          </a:p>
          <a:p>
            <a:pPr marL="479425" indent="-479425" defTabSz="912813">
              <a:lnSpc>
                <a:spcPct val="80000"/>
              </a:lnSpc>
              <a:spcBef>
                <a:spcPts val="275"/>
              </a:spcBef>
              <a:buClr>
                <a:srgbClr val="000000"/>
              </a:buClr>
            </a:pPr>
            <a:r>
              <a:rPr lang="en-US" sz="2700" smtClean="0">
                <a:latin typeface="Optima" charset="0"/>
                <a:ea typeface="Optima" charset="0"/>
                <a:cs typeface="Optima" charset="0"/>
                <a:sym typeface="Optima" charset="0"/>
              </a:rPr>
              <a:t>Suppose a dress with a $1,000 list price is bought for $500.</a:t>
            </a:r>
          </a:p>
          <a:p>
            <a:pPr marL="701675" lvl="1" indent="-379413" defTabSz="912813">
              <a:lnSpc>
                <a:spcPct val="80000"/>
              </a:lnSpc>
              <a:spcBef>
                <a:spcPts val="275"/>
              </a:spcBef>
              <a:buClr>
                <a:srgbClr val="000000"/>
              </a:buClr>
            </a:pPr>
            <a:r>
              <a:rPr lang="en-US" sz="2400" smtClean="0">
                <a:latin typeface="Optima" charset="0"/>
                <a:ea typeface="Optima" charset="0"/>
                <a:cs typeface="Optima" charset="0"/>
                <a:sym typeface="Optima" charset="0"/>
              </a:rPr>
              <a:t>Need two for one rental.</a:t>
            </a:r>
          </a:p>
          <a:p>
            <a:pPr marL="701675" lvl="1" indent="-379413" defTabSz="912813">
              <a:lnSpc>
                <a:spcPct val="80000"/>
              </a:lnSpc>
              <a:spcBef>
                <a:spcPts val="275"/>
              </a:spcBef>
              <a:buClr>
                <a:srgbClr val="000000"/>
              </a:buClr>
            </a:pPr>
            <a:r>
              <a:rPr lang="en-US" sz="2400" smtClean="0">
                <a:latin typeface="Optima" charset="0"/>
                <a:ea typeface="Optima" charset="0"/>
                <a:cs typeface="Optima" charset="0"/>
                <a:sym typeface="Optima" charset="0"/>
              </a:rPr>
              <a:t>Get $100 per rental.</a:t>
            </a:r>
          </a:p>
          <a:p>
            <a:pPr marL="701675" lvl="1" indent="-379413" defTabSz="912813">
              <a:lnSpc>
                <a:spcPct val="80000"/>
              </a:lnSpc>
              <a:spcBef>
                <a:spcPts val="275"/>
              </a:spcBef>
              <a:buClr>
                <a:srgbClr val="000000"/>
              </a:buClr>
            </a:pPr>
            <a:r>
              <a:rPr lang="en-US" sz="2400" smtClean="0">
                <a:latin typeface="Optima" charset="0"/>
                <a:ea typeface="Optima" charset="0"/>
                <a:cs typeface="Optima" charset="0"/>
                <a:sym typeface="Optima" charset="0"/>
              </a:rPr>
              <a:t>Ten rentals pays for dresses but not shipping etc.</a:t>
            </a:r>
            <a:endParaRPr lang="en-US" smtClean="0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3849688" y="1979613"/>
            <a:ext cx="4837112" cy="2849562"/>
            <a:chOff x="30" y="0"/>
            <a:chExt cx="542" cy="320"/>
          </a:xfrm>
        </p:grpSpPr>
        <p:sp>
          <p:nvSpPr>
            <p:cNvPr id="16392" name="Rectangle 8"/>
            <p:cNvSpPr>
              <a:spLocks/>
            </p:cNvSpPr>
            <p:nvPr/>
          </p:nvSpPr>
          <p:spPr bwMode="auto">
            <a:xfrm>
              <a:off x="30" y="81"/>
              <a:ext cx="137" cy="152"/>
            </a:xfrm>
            <a:prstGeom prst="rect">
              <a:avLst/>
            </a:prstGeom>
            <a:noFill/>
            <a:ln w="12700">
              <a:noFill/>
              <a:miter lim="0"/>
              <a:headEnd/>
              <a:tailEnd/>
            </a:ln>
          </p:spPr>
          <p:txBody>
            <a:bodyPr lIns="126435" tIns="72248" rIns="126435" bIns="72248"/>
            <a:lstStyle/>
            <a:p>
              <a:pPr defTabSz="912813">
                <a:spcBef>
                  <a:spcPts val="700"/>
                </a:spcBef>
              </a:pPr>
              <a:r>
                <a:rPr lang="en-US" sz="8800">
                  <a:solidFill>
                    <a:srgbClr val="FFB829"/>
                  </a:solidFill>
                  <a:latin typeface="Times New Roman" pitchFamily="18" charset="0"/>
                  <a:cs typeface="Times New Roman" pitchFamily="18" charset="0"/>
                  <a:sym typeface="Times New Roman" pitchFamily="18" charset="0"/>
                </a:rPr>
                <a:t>=</a:t>
              </a:r>
              <a:endParaRPr lang="en-US"/>
            </a:p>
          </p:txBody>
        </p:sp>
        <p:pic>
          <p:nvPicPr>
            <p:cNvPr id="16393" name="Picture 9" descr="image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5" y="0"/>
              <a:ext cx="427" cy="320"/>
            </a:xfrm>
            <a:prstGeom prst="rect">
              <a:avLst/>
            </a:prstGeom>
            <a:noFill/>
            <a:ln w="12700">
              <a:noFill/>
              <a:miter lim="0"/>
              <a:headEnd/>
              <a:tailEnd/>
            </a:ln>
          </p:spPr>
        </p:pic>
      </p:grpSp>
      <p:sp>
        <p:nvSpPr>
          <p:cNvPr id="16390" name="Rectangle 10"/>
          <p:cNvSpPr>
            <a:spLocks noGrp="1" noChangeArrowheads="1"/>
          </p:cNvSpPr>
          <p:nvPr>
            <p:ph type="title"/>
          </p:nvPr>
        </p:nvSpPr>
        <p:spPr/>
        <p:txBody>
          <a:bodyPr lIns="88896" tIns="50798" rIns="88896" bIns="50798"/>
          <a:lstStyle/>
          <a:p>
            <a:pPr defTabSz="912813"/>
            <a:r>
              <a:rPr lang="en-US" sz="2700" smtClean="0">
                <a:solidFill>
                  <a:srgbClr val="3333CC"/>
                </a:solidFill>
                <a:latin typeface="Optima" charset="0"/>
                <a:ea typeface="Optima" charset="0"/>
                <a:cs typeface="Optima" charset="0"/>
                <a:sym typeface="Optima" charset="0"/>
              </a:rPr>
              <a:t>Will it work?</a:t>
            </a:r>
            <a:endParaRPr lang="en-US" smtClean="0"/>
          </a:p>
        </p:txBody>
      </p:sp>
      <p:pic>
        <p:nvPicPr>
          <p:cNvPr id="22539" name="Picture 11" descr="imag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8" y="1625600"/>
            <a:ext cx="3517900" cy="36703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186176" presetClass="entr" presetSubtype="11426017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5186176" presetClass="entr" presetSubtype="11426017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5186176" presetClass="entr" presetSubtype="11426017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5186176" presetClass="entr" presetSubtype="11426017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186176" presetClass="entr" presetSubtype="11426017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186176" presetClass="entr" presetSubtype="11426017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186176" presetClass="entr" presetSubtype="11426017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5186176" presetClass="entr" presetSubtype="11426017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5186176" presetClass="entr" presetSubtype="11426017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5186176" presetClass="entr" presetSubtype="11426017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186176" presetClass="entr" presetSubtype="5526984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Operations Management and Operations Strategy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455613" y="1114425"/>
            <a:ext cx="8688387" cy="5286375"/>
          </a:xfrm>
        </p:spPr>
        <p:txBody>
          <a:bodyPr/>
          <a:lstStyle/>
          <a:p>
            <a:pPr eaLnBrk="1" hangingPunct="1"/>
            <a:r>
              <a:rPr lang="en-US" sz="2400" b="1" smtClean="0"/>
              <a:t>Operations management</a:t>
            </a:r>
            <a:r>
              <a:rPr lang="en-US" smtClean="0"/>
              <a:t> is</a:t>
            </a:r>
          </a:p>
          <a:p>
            <a:pPr lvl="1" eaLnBrk="1" hangingPunct="1"/>
            <a:r>
              <a:rPr lang="en-US" smtClean="0"/>
              <a:t>more about controlling, managing, and improving operational (daily) repetitive economic activities</a:t>
            </a:r>
          </a:p>
          <a:p>
            <a:pPr lvl="1" eaLnBrk="1" hangingPunct="1"/>
            <a:r>
              <a:rPr lang="en-US" smtClean="0"/>
              <a:t>often concerned with a individual process and given set of resources and products</a:t>
            </a:r>
          </a:p>
          <a:p>
            <a:pPr lvl="1" eaLnBrk="1" hangingPunct="1"/>
            <a:endParaRPr lang="en-US" smtClean="0"/>
          </a:p>
          <a:p>
            <a:pPr eaLnBrk="1" hangingPunct="1"/>
            <a:r>
              <a:rPr lang="en-US" sz="2400" b="1" smtClean="0"/>
              <a:t>Operations strategy</a:t>
            </a:r>
            <a:r>
              <a:rPr lang="en-US" smtClean="0"/>
              <a:t> is </a:t>
            </a:r>
          </a:p>
          <a:p>
            <a:pPr lvl="1" eaLnBrk="1" hangingPunct="1"/>
            <a:r>
              <a:rPr lang="en-US" smtClean="0"/>
              <a:t>about choosing the asset bundle &amp; processes and building future capabilities</a:t>
            </a:r>
          </a:p>
          <a:p>
            <a:pPr lvl="1" eaLnBrk="1" hangingPunct="1"/>
            <a:r>
              <a:rPr lang="en-US" smtClean="0"/>
              <a:t>less about one process, more about the collectivity</a:t>
            </a:r>
          </a:p>
          <a:p>
            <a:pPr lvl="1" eaLnBrk="1" hangingPunct="1"/>
            <a:r>
              <a:rPr lang="en-US" smtClean="0"/>
              <a:t>must specify all resources and processes in the value chain and plan for the future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3402"/>
            <a:ext cx="8229600" cy="911611"/>
          </a:xfrm>
        </p:spPr>
        <p:txBody>
          <a:bodyPr>
            <a:noAutofit/>
          </a:bodyPr>
          <a:lstStyle/>
          <a:p>
            <a:pPr algn="l"/>
            <a:r>
              <a:rPr lang="en-US" sz="2800" dirty="0" smtClean="0">
                <a:solidFill>
                  <a:schemeClr val="bg1"/>
                </a:solidFill>
              </a:rPr>
              <a:t>A definition of operations strategy</a:t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en-US" sz="2800" dirty="0" smtClean="0">
                <a:solidFill>
                  <a:schemeClr val="bg1"/>
                </a:solidFill>
              </a:rPr>
              <a:t>	&amp; Principle of value maximization</a:t>
            </a:r>
            <a:endParaRPr lang="en-US" sz="2800" dirty="0">
              <a:solidFill>
                <a:schemeClr val="bg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188183"/>
          <a:ext cx="8229600" cy="18892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Double Bracket 4"/>
          <p:cNvSpPr/>
          <p:nvPr/>
        </p:nvSpPr>
        <p:spPr>
          <a:xfrm>
            <a:off x="4935617" y="1458563"/>
            <a:ext cx="3839779" cy="1343909"/>
          </a:xfrm>
          <a:prstGeom prst="bracketPair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5472" y="1364716"/>
            <a:ext cx="1001604" cy="3632983"/>
          </a:xfrm>
          <a:prstGeom prst="rect">
            <a:avLst/>
          </a:prstGeom>
          <a:noFill/>
        </p:spPr>
        <p:txBody>
          <a:bodyPr vert="wordArtVert" wrap="none" lIns="91440" tIns="45720" rIns="91440" bIns="45720" anchor="ctr" anchorCtr="0">
            <a:no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72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V</a:t>
            </a:r>
            <a:r>
              <a:rPr lang="en-US" sz="32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alue</a:t>
            </a:r>
          </a:p>
        </p:txBody>
      </p:sp>
      <p:sp>
        <p:nvSpPr>
          <p:cNvPr id="10" name="Rectangle 9"/>
          <p:cNvSpPr/>
          <p:nvPr/>
        </p:nvSpPr>
        <p:spPr>
          <a:xfrm>
            <a:off x="5070389" y="1335190"/>
            <a:ext cx="1302980" cy="4154983"/>
          </a:xfrm>
          <a:prstGeom prst="rect">
            <a:avLst/>
          </a:prstGeom>
          <a:noFill/>
        </p:spPr>
        <p:txBody>
          <a:bodyPr vert="wordArtVert" wrap="none" lIns="91440" tIns="45720" rIns="91440" bIns="45720" anchor="ctr" anchorCtr="0">
            <a:no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72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 (Body)"/>
                <a:cs typeface="Calibri (Body)"/>
              </a:rPr>
              <a:t>A</a:t>
            </a:r>
            <a:r>
              <a:rPr lang="en-US" sz="32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ssets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433739" y="1353078"/>
            <a:ext cx="1177065" cy="4647426"/>
          </a:xfrm>
          <a:prstGeom prst="rect">
            <a:avLst/>
          </a:prstGeom>
          <a:noFill/>
        </p:spPr>
        <p:txBody>
          <a:bodyPr vert="wordArtVert" wrap="none" lIns="91440" tIns="45720" rIns="91440" bIns="45720" anchor="ctr" anchorCtr="0">
            <a:no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72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 (Body)"/>
                <a:cs typeface="Calibri (Body)"/>
              </a:rPr>
              <a:t>P</a:t>
            </a:r>
            <a:r>
              <a:rPr lang="en-US" sz="32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rocess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817360" y="1188182"/>
            <a:ext cx="1001604" cy="5130035"/>
          </a:xfrm>
          <a:prstGeom prst="rect">
            <a:avLst/>
          </a:prstGeom>
          <a:noFill/>
        </p:spPr>
        <p:txBody>
          <a:bodyPr vert="wordArtVert" wrap="square" lIns="91440" tIns="45720" rIns="91440" bIns="45720" anchor="ctr" anchorCtr="0">
            <a:no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72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C</a:t>
            </a:r>
            <a:r>
              <a:rPr lang="en-US" sz="32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ompete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359411" y="5581037"/>
            <a:ext cx="10470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3200" b="1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ncies</a:t>
            </a:r>
            <a:endParaRPr lang="en-US" sz="3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Rectangle 23"/>
          <p:cNvSpPr txBox="1">
            <a:spLocks noChangeArrowheads="1"/>
          </p:cNvSpPr>
          <p:nvPr/>
        </p:nvSpPr>
        <p:spPr>
          <a:xfrm>
            <a:off x="455613" y="6197051"/>
            <a:ext cx="8229600" cy="788987"/>
          </a:xfrm>
          <a:prstGeom prst="rect">
            <a:avLst/>
          </a:prstGeom>
        </p:spPr>
        <p:txBody>
          <a:bodyPr/>
          <a:lstStyle/>
          <a:p>
            <a:pPr marL="342900" indent="-342900" defTabSz="457200" fontAlgn="auto">
              <a:spcBef>
                <a:spcPct val="20000"/>
              </a:spcBef>
              <a:spcAft>
                <a:spcPts val="0"/>
              </a:spcAft>
              <a:buClr>
                <a:srgbClr val="FF3300"/>
              </a:buClr>
              <a:buFont typeface="Wingdings" pitchFamily="2" charset="2"/>
              <a:buChar char="Ø"/>
            </a:pPr>
            <a:r>
              <a:rPr lang="en-US" sz="1800">
                <a:solidFill>
                  <a:schemeClr val="bg1"/>
                </a:solidFill>
                <a:latin typeface="Calibri"/>
              </a:rPr>
              <a:t>Operations strategy is a plan for developing resources and configuring processes such that the resulting competencies maximize NPV</a:t>
            </a:r>
            <a:endParaRPr lang="en-US" sz="1800" dirty="0">
              <a:solidFill>
                <a:schemeClr val="bg1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91412" y="1304840"/>
          <a:ext cx="86868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3640764" y="2505670"/>
            <a:ext cx="17880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54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Value</a:t>
            </a:r>
          </a:p>
        </p:txBody>
      </p:sp>
      <p:sp>
        <p:nvSpPr>
          <p:cNvPr id="6" name="Rectangle 5"/>
          <p:cNvSpPr/>
          <p:nvPr/>
        </p:nvSpPr>
        <p:spPr>
          <a:xfrm>
            <a:off x="1433124" y="5535934"/>
            <a:ext cx="20170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54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Assets</a:t>
            </a:r>
          </a:p>
        </p:txBody>
      </p:sp>
      <p:sp>
        <p:nvSpPr>
          <p:cNvPr id="7" name="Rectangle 6"/>
          <p:cNvSpPr/>
          <p:nvPr/>
        </p:nvSpPr>
        <p:spPr>
          <a:xfrm>
            <a:off x="5166230" y="5535934"/>
            <a:ext cx="29790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54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Processes</a:t>
            </a:r>
          </a:p>
        </p:txBody>
      </p:sp>
      <p:sp>
        <p:nvSpPr>
          <p:cNvPr id="8" name="Rectangle 7"/>
          <p:cNvSpPr/>
          <p:nvPr/>
        </p:nvSpPr>
        <p:spPr>
          <a:xfrm>
            <a:off x="2661119" y="3933740"/>
            <a:ext cx="378841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48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Competencies</a:t>
            </a:r>
          </a:p>
        </p:txBody>
      </p:sp>
      <p:sp>
        <p:nvSpPr>
          <p:cNvPr id="10" name="Curved Right Arrow 9"/>
          <p:cNvSpPr/>
          <p:nvPr/>
        </p:nvSpPr>
        <p:spPr>
          <a:xfrm rot="8382059">
            <a:off x="6863507" y="1222318"/>
            <a:ext cx="875153" cy="4573266"/>
          </a:xfrm>
          <a:prstGeom prst="curv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1" name="Curved Right Arrow 10"/>
          <p:cNvSpPr/>
          <p:nvPr/>
        </p:nvSpPr>
        <p:spPr>
          <a:xfrm rot="2302157">
            <a:off x="1285971" y="1082603"/>
            <a:ext cx="875153" cy="4573266"/>
          </a:xfrm>
          <a:prstGeom prst="curv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863666">
            <a:off x="6737322" y="2561219"/>
            <a:ext cx="271610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44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Innovation</a:t>
            </a:r>
          </a:p>
        </p:txBody>
      </p:sp>
      <p:sp>
        <p:nvSpPr>
          <p:cNvPr id="13" name="Rectangle 12"/>
          <p:cNvSpPr/>
          <p:nvPr/>
        </p:nvSpPr>
        <p:spPr>
          <a:xfrm rot="18948115">
            <a:off x="-330525" y="2070738"/>
            <a:ext cx="337431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44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Improvement</a:t>
            </a: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457200" y="274638"/>
            <a:ext cx="8229600" cy="66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defTabSz="457200" fontAlgn="auto">
              <a:spcAft>
                <a:spcPts val="0"/>
              </a:spcAft>
            </a:pPr>
            <a:r>
              <a:rPr lang="en-US" sz="2800" dirty="0">
                <a:solidFill>
                  <a:schemeClr val="bg1"/>
                </a:solidFill>
                <a:latin typeface="Calibri"/>
              </a:rPr>
              <a:t>Framework of operations strategy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665162"/>
          </a:xfrm>
        </p:spPr>
        <p:txBody>
          <a:bodyPr/>
          <a:lstStyle/>
          <a:p>
            <a:pPr algn="l"/>
            <a:r>
              <a:rPr lang="en-US" sz="2800" dirty="0" smtClean="0">
                <a:solidFill>
                  <a:schemeClr val="bg1"/>
                </a:solidFill>
              </a:rPr>
              <a:t>VCAP Framework and key decisions of operations strategy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</p:nvPr>
        </p:nvGraphicFramePr>
        <p:xfrm>
          <a:off x="1754694" y="1384300"/>
          <a:ext cx="5592763" cy="33861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3959104" y="1813301"/>
            <a:ext cx="1151416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  <a:cs typeface="+mn-cs"/>
              </a:rPr>
              <a:t>Value</a:t>
            </a:r>
          </a:p>
        </p:txBody>
      </p:sp>
      <p:sp>
        <p:nvSpPr>
          <p:cNvPr id="6" name="Rectangle 5"/>
          <p:cNvSpPr/>
          <p:nvPr/>
        </p:nvSpPr>
        <p:spPr>
          <a:xfrm>
            <a:off x="2484210" y="4176287"/>
            <a:ext cx="129882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  <a:cs typeface="+mn-cs"/>
              </a:rPr>
              <a:t>Assets</a:t>
            </a:r>
          </a:p>
        </p:txBody>
      </p:sp>
      <p:sp>
        <p:nvSpPr>
          <p:cNvPr id="7" name="Rectangle 6"/>
          <p:cNvSpPr/>
          <p:nvPr/>
        </p:nvSpPr>
        <p:spPr>
          <a:xfrm>
            <a:off x="4946932" y="4176287"/>
            <a:ext cx="1918282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  <a:cs typeface="+mn-cs"/>
              </a:rPr>
              <a:t>Processes</a:t>
            </a:r>
          </a:p>
        </p:txBody>
      </p:sp>
      <p:sp>
        <p:nvSpPr>
          <p:cNvPr id="8" name="Rectangle 7"/>
          <p:cNvSpPr/>
          <p:nvPr/>
        </p:nvSpPr>
        <p:spPr>
          <a:xfrm>
            <a:off x="3335582" y="3224933"/>
            <a:ext cx="2439492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  <a:cs typeface="+mn-cs"/>
              </a:rPr>
              <a:t>Competencies</a:t>
            </a:r>
          </a:p>
        </p:txBody>
      </p:sp>
      <p:sp>
        <p:nvSpPr>
          <p:cNvPr id="10" name="Curved Right Arrow 9"/>
          <p:cNvSpPr/>
          <p:nvPr/>
        </p:nvSpPr>
        <p:spPr>
          <a:xfrm rot="8382059">
            <a:off x="7019925" y="2036763"/>
            <a:ext cx="563563" cy="2944812"/>
          </a:xfrm>
          <a:prstGeom prst="curv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50">
              <a:solidFill>
                <a:prstClr val="black"/>
              </a:solidFill>
            </a:endParaRPr>
          </a:p>
        </p:txBody>
      </p:sp>
      <p:sp>
        <p:nvSpPr>
          <p:cNvPr id="11" name="Curved Right Arrow 10"/>
          <p:cNvSpPr/>
          <p:nvPr/>
        </p:nvSpPr>
        <p:spPr>
          <a:xfrm rot="2302157">
            <a:off x="1441450" y="1897063"/>
            <a:ext cx="563563" cy="2944812"/>
          </a:xfrm>
          <a:prstGeom prst="curv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50">
              <a:solidFill>
                <a:prstClr val="black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863666">
            <a:off x="7220880" y="2715106"/>
            <a:ext cx="1748992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  <a:cs typeface="+mn-cs"/>
              </a:rPr>
              <a:t>Innovation</a:t>
            </a:r>
          </a:p>
        </p:txBody>
      </p:sp>
      <p:sp>
        <p:nvSpPr>
          <p:cNvPr id="13" name="Rectangle 12"/>
          <p:cNvSpPr/>
          <p:nvPr/>
        </p:nvSpPr>
        <p:spPr>
          <a:xfrm rot="18948115">
            <a:off x="270214" y="2224625"/>
            <a:ext cx="217283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  <a:cs typeface="+mn-cs"/>
              </a:rPr>
              <a:t>Improvement</a:t>
            </a:r>
          </a:p>
        </p:txBody>
      </p:sp>
      <p:cxnSp>
        <p:nvCxnSpPr>
          <p:cNvPr id="20" name="AutoShape 35"/>
          <p:cNvCxnSpPr>
            <a:cxnSpLocks noChangeShapeType="1"/>
          </p:cNvCxnSpPr>
          <p:nvPr/>
        </p:nvCxnSpPr>
        <p:spPr bwMode="auto">
          <a:xfrm flipH="1">
            <a:off x="1239138" y="4770620"/>
            <a:ext cx="1692275" cy="31591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</p:cxnSp>
      <p:cxnSp>
        <p:nvCxnSpPr>
          <p:cNvPr id="21" name="AutoShape 36"/>
          <p:cNvCxnSpPr>
            <a:cxnSpLocks noChangeShapeType="1"/>
          </p:cNvCxnSpPr>
          <p:nvPr/>
        </p:nvCxnSpPr>
        <p:spPr bwMode="auto">
          <a:xfrm flipH="1">
            <a:off x="2351975" y="4770620"/>
            <a:ext cx="579438" cy="31591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</p:cxnSp>
      <p:cxnSp>
        <p:nvCxnSpPr>
          <p:cNvPr id="22" name="AutoShape 37"/>
          <p:cNvCxnSpPr>
            <a:cxnSpLocks noChangeShapeType="1"/>
          </p:cNvCxnSpPr>
          <p:nvPr/>
        </p:nvCxnSpPr>
        <p:spPr bwMode="auto">
          <a:xfrm>
            <a:off x="6293644" y="4779169"/>
            <a:ext cx="514444" cy="307364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</p:cxnSp>
      <p:cxnSp>
        <p:nvCxnSpPr>
          <p:cNvPr id="23" name="AutoShape 38"/>
          <p:cNvCxnSpPr>
            <a:cxnSpLocks noChangeShapeType="1"/>
          </p:cNvCxnSpPr>
          <p:nvPr/>
        </p:nvCxnSpPr>
        <p:spPr bwMode="auto">
          <a:xfrm rot="10800000" flipV="1">
            <a:off x="5693665" y="4779168"/>
            <a:ext cx="621411" cy="30736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</p:cxnSp>
      <p:cxnSp>
        <p:nvCxnSpPr>
          <p:cNvPr id="24" name="AutoShape 40"/>
          <p:cNvCxnSpPr>
            <a:cxnSpLocks noChangeShapeType="1"/>
          </p:cNvCxnSpPr>
          <p:nvPr/>
        </p:nvCxnSpPr>
        <p:spPr bwMode="auto">
          <a:xfrm>
            <a:off x="6272213" y="4786313"/>
            <a:ext cx="1650300" cy="30022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</p:cxnSp>
      <p:cxnSp>
        <p:nvCxnSpPr>
          <p:cNvPr id="25" name="AutoShape 41"/>
          <p:cNvCxnSpPr>
            <a:cxnSpLocks noChangeShapeType="1"/>
          </p:cNvCxnSpPr>
          <p:nvPr/>
        </p:nvCxnSpPr>
        <p:spPr bwMode="auto">
          <a:xfrm flipH="1" flipV="1">
            <a:off x="2931413" y="4770620"/>
            <a:ext cx="1649412" cy="31591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6" name="AutoShape 42"/>
          <p:cNvCxnSpPr>
            <a:cxnSpLocks noChangeShapeType="1"/>
          </p:cNvCxnSpPr>
          <p:nvPr/>
        </p:nvCxnSpPr>
        <p:spPr bwMode="auto">
          <a:xfrm>
            <a:off x="2931413" y="4770620"/>
            <a:ext cx="534987" cy="31591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sp>
        <p:nvSpPr>
          <p:cNvPr id="27" name="Text Box 46"/>
          <p:cNvSpPr txBox="1">
            <a:spLocks noChangeArrowheads="1"/>
          </p:cNvSpPr>
          <p:nvPr/>
        </p:nvSpPr>
        <p:spPr bwMode="auto">
          <a:xfrm>
            <a:off x="750188" y="5081770"/>
            <a:ext cx="1023937" cy="8683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Times New Roman" pitchFamily="18" charset="0"/>
              </a:rPr>
              <a:t>Sizing</a:t>
            </a:r>
          </a:p>
          <a:p>
            <a:pPr algn="ctr"/>
            <a:r>
              <a:rPr lang="en-US" sz="1200" dirty="0">
                <a:latin typeface="Times New Roman" pitchFamily="18" charset="0"/>
              </a:rPr>
              <a:t>How much capacity to</a:t>
            </a:r>
          </a:p>
          <a:p>
            <a:pPr algn="ctr"/>
            <a:r>
              <a:rPr lang="en-US" sz="1200" dirty="0">
                <a:latin typeface="Times New Roman" pitchFamily="18" charset="0"/>
              </a:rPr>
              <a:t>invest in?</a:t>
            </a:r>
          </a:p>
        </p:txBody>
      </p:sp>
      <p:sp>
        <p:nvSpPr>
          <p:cNvPr id="28" name="Text Box 47"/>
          <p:cNvSpPr txBox="1">
            <a:spLocks noChangeArrowheads="1"/>
          </p:cNvSpPr>
          <p:nvPr/>
        </p:nvSpPr>
        <p:spPr bwMode="auto">
          <a:xfrm>
            <a:off x="2972688" y="5081770"/>
            <a:ext cx="1023937" cy="8683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/>
            <a:r>
              <a:rPr lang="en-US" sz="1600" b="1">
                <a:solidFill>
                  <a:schemeClr val="accent2"/>
                </a:solidFill>
                <a:latin typeface="Times New Roman" pitchFamily="18" charset="0"/>
              </a:rPr>
              <a:t>Type</a:t>
            </a:r>
          </a:p>
          <a:p>
            <a:pPr algn="ctr"/>
            <a:r>
              <a:rPr lang="en-US" sz="1200">
                <a:latin typeface="Times New Roman" pitchFamily="18" charset="0"/>
              </a:rPr>
              <a:t>What kinds of resources are best?</a:t>
            </a:r>
            <a:endParaRPr lang="en-US" sz="800">
              <a:latin typeface="Times New Roman" pitchFamily="18" charset="0"/>
            </a:endParaRPr>
          </a:p>
        </p:txBody>
      </p:sp>
      <p:sp>
        <p:nvSpPr>
          <p:cNvPr id="29" name="Text Box 48"/>
          <p:cNvSpPr txBox="1">
            <a:spLocks noChangeArrowheads="1"/>
          </p:cNvSpPr>
          <p:nvPr/>
        </p:nvSpPr>
        <p:spPr bwMode="auto">
          <a:xfrm>
            <a:off x="1861438" y="5081770"/>
            <a:ext cx="1023937" cy="8683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Times New Roman" pitchFamily="18" charset="0"/>
              </a:rPr>
              <a:t>Timing</a:t>
            </a:r>
          </a:p>
          <a:p>
            <a:pPr algn="ctr"/>
            <a:r>
              <a:rPr lang="en-US" sz="1200" dirty="0">
                <a:latin typeface="Times New Roman" pitchFamily="18" charset="0"/>
              </a:rPr>
              <a:t>When </a:t>
            </a:r>
            <a:r>
              <a:rPr lang="en-US" sz="1200" dirty="0" smtClean="0">
                <a:latin typeface="Times New Roman" pitchFamily="18" charset="0"/>
              </a:rPr>
              <a:t>expand </a:t>
            </a:r>
            <a:r>
              <a:rPr lang="en-US" sz="1200" dirty="0">
                <a:latin typeface="Times New Roman" pitchFamily="18" charset="0"/>
              </a:rPr>
              <a:t>or </a:t>
            </a:r>
            <a:r>
              <a:rPr lang="en-US" sz="1200" dirty="0" smtClean="0">
                <a:latin typeface="Times New Roman" pitchFamily="18" charset="0"/>
              </a:rPr>
              <a:t>contract capacity?</a:t>
            </a:r>
            <a:endParaRPr lang="en-US" sz="1200" dirty="0">
              <a:latin typeface="Times New Roman" pitchFamily="18" charset="0"/>
            </a:endParaRPr>
          </a:p>
        </p:txBody>
      </p:sp>
      <p:sp>
        <p:nvSpPr>
          <p:cNvPr id="30" name="Text Box 49"/>
          <p:cNvSpPr txBox="1">
            <a:spLocks noChangeArrowheads="1"/>
          </p:cNvSpPr>
          <p:nvPr/>
        </p:nvSpPr>
        <p:spPr bwMode="auto">
          <a:xfrm>
            <a:off x="4083938" y="5081770"/>
            <a:ext cx="1023937" cy="8683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/>
            <a:r>
              <a:rPr lang="en-US" sz="1600" b="1">
                <a:solidFill>
                  <a:schemeClr val="accent2"/>
                </a:solidFill>
                <a:latin typeface="Times New Roman" pitchFamily="18" charset="0"/>
              </a:rPr>
              <a:t>Location</a:t>
            </a:r>
          </a:p>
          <a:p>
            <a:pPr algn="ctr"/>
            <a:r>
              <a:rPr lang="en-US" sz="1200">
                <a:latin typeface="Times New Roman" pitchFamily="18" charset="0"/>
              </a:rPr>
              <a:t>Where should resources be located?</a:t>
            </a:r>
            <a:endParaRPr lang="en-US" sz="800">
              <a:latin typeface="Times New Roman" pitchFamily="18" charset="0"/>
            </a:endParaRPr>
          </a:p>
        </p:txBody>
      </p:sp>
      <p:sp>
        <p:nvSpPr>
          <p:cNvPr id="31" name="Text Box 50"/>
          <p:cNvSpPr txBox="1">
            <a:spLocks noChangeArrowheads="1"/>
          </p:cNvSpPr>
          <p:nvPr/>
        </p:nvSpPr>
        <p:spPr bwMode="auto">
          <a:xfrm>
            <a:off x="5196775" y="5081770"/>
            <a:ext cx="1023938" cy="8683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/>
            <a:r>
              <a:rPr lang="en-US" sz="1600" b="1">
                <a:solidFill>
                  <a:schemeClr val="accent2"/>
                </a:solidFill>
                <a:latin typeface="Times New Roman" pitchFamily="18" charset="0"/>
              </a:rPr>
              <a:t>Supply</a:t>
            </a:r>
          </a:p>
          <a:p>
            <a:pPr algn="ctr"/>
            <a:r>
              <a:rPr lang="en-US" sz="1200">
                <a:latin typeface="Times New Roman" pitchFamily="18" charset="0"/>
              </a:rPr>
              <a:t>When outsource &amp; how manage suppliers?</a:t>
            </a:r>
          </a:p>
        </p:txBody>
      </p:sp>
      <p:sp>
        <p:nvSpPr>
          <p:cNvPr id="32" name="Text Box 51"/>
          <p:cNvSpPr txBox="1">
            <a:spLocks noChangeArrowheads="1"/>
          </p:cNvSpPr>
          <p:nvPr/>
        </p:nvSpPr>
        <p:spPr bwMode="auto">
          <a:xfrm>
            <a:off x="7419275" y="5081770"/>
            <a:ext cx="1023938" cy="8683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/>
            <a:r>
              <a:rPr lang="en-US" sz="1600" b="1">
                <a:solidFill>
                  <a:schemeClr val="accent2"/>
                </a:solidFill>
                <a:latin typeface="Times New Roman" pitchFamily="18" charset="0"/>
              </a:rPr>
              <a:t>Demand</a:t>
            </a:r>
          </a:p>
          <a:p>
            <a:pPr algn="ctr"/>
            <a:r>
              <a:rPr lang="en-US" sz="1200">
                <a:latin typeface="Times New Roman" pitchFamily="18" charset="0"/>
              </a:rPr>
              <a:t>How match demand to available supply</a:t>
            </a:r>
            <a:endParaRPr lang="en-US" sz="700">
              <a:latin typeface="Times"/>
            </a:endParaRPr>
          </a:p>
        </p:txBody>
      </p:sp>
      <p:sp>
        <p:nvSpPr>
          <p:cNvPr id="33" name="Text Box 52"/>
          <p:cNvSpPr txBox="1">
            <a:spLocks noChangeArrowheads="1"/>
          </p:cNvSpPr>
          <p:nvPr/>
        </p:nvSpPr>
        <p:spPr bwMode="auto">
          <a:xfrm>
            <a:off x="6308025" y="5081770"/>
            <a:ext cx="1023938" cy="8683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/>
            <a:r>
              <a:rPr lang="en-US" sz="1600" b="1">
                <a:solidFill>
                  <a:schemeClr val="accent2"/>
                </a:solidFill>
                <a:latin typeface="Times New Roman" pitchFamily="18" charset="0"/>
              </a:rPr>
              <a:t>Technology</a:t>
            </a:r>
          </a:p>
          <a:p>
            <a:pPr algn="ctr"/>
            <a:r>
              <a:rPr lang="en-US" sz="1200">
                <a:latin typeface="Times New Roman" pitchFamily="18" charset="0"/>
              </a:rPr>
              <a:t>Coordination, product, process transportation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Strategy_Battle_Ma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1300"/>
            <a:ext cx="9144000" cy="611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5"/>
          <p:cNvSpPr>
            <a:spLocks noGrp="1" noChangeArrowheads="1"/>
          </p:cNvSpPr>
          <p:nvPr>
            <p:ph type="title"/>
          </p:nvPr>
        </p:nvSpPr>
        <p:spPr>
          <a:xfrm>
            <a:off x="1008063" y="285750"/>
            <a:ext cx="7051675" cy="492125"/>
          </a:xfrm>
          <a:solidFill>
            <a:schemeClr val="bg1">
              <a:alpha val="72156"/>
            </a:schemeClr>
          </a:solidFill>
        </p:spPr>
        <p:txBody>
          <a:bodyPr/>
          <a:lstStyle/>
          <a:p>
            <a:pPr algn="ctr" eaLnBrk="1" hangingPunct="1"/>
            <a:r>
              <a:rPr lang="en-US" sz="2400" b="1" smtClean="0"/>
              <a:t>To execute a strategy, you need a map to </a:t>
            </a:r>
            <a:r>
              <a:rPr lang="en-US" sz="2400" b="1" i="1" smtClean="0"/>
              <a:t>describe</a:t>
            </a:r>
            <a:r>
              <a:rPr lang="en-US" sz="2400" b="1" smtClean="0"/>
              <a:t> 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How to describe the strategic role of operations?</a:t>
            </a:r>
            <a:br>
              <a:rPr lang="en-US" smtClean="0"/>
            </a:br>
            <a:r>
              <a:rPr lang="en-US" smtClean="0"/>
              <a:t>	The “Four Stages” classification</a:t>
            </a:r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130175" y="1185863"/>
          <a:ext cx="9013825" cy="5208587"/>
        </p:xfrm>
        <a:graphic>
          <a:graphicData uri="http://schemas.openxmlformats.org/presentationml/2006/ole">
            <p:oleObj spid="_x0000_s1026" name="Document" r:id="rId4" imgW="7934569" imgH="4674785" progId="Word.Documen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665162"/>
          </a:xfrm>
        </p:spPr>
        <p:txBody>
          <a:bodyPr/>
          <a:lstStyle/>
          <a:p>
            <a:pPr algn="l"/>
            <a:r>
              <a:rPr lang="en-US" sz="2800" dirty="0" smtClean="0"/>
              <a:t>How to describe an operations strategy?  </a:t>
            </a:r>
            <a:br>
              <a:rPr lang="en-US" sz="2800" dirty="0" smtClean="0"/>
            </a:br>
            <a:r>
              <a:rPr lang="en-US" sz="2800" dirty="0" smtClean="0"/>
              <a:t>	Use VCAP Framework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</p:nvPr>
        </p:nvGraphicFramePr>
        <p:xfrm>
          <a:off x="1754694" y="1384300"/>
          <a:ext cx="5592763" cy="33861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3959104" y="1813301"/>
            <a:ext cx="1151416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  <a:cs typeface="+mn-cs"/>
              </a:rPr>
              <a:t>Value</a:t>
            </a:r>
          </a:p>
        </p:txBody>
      </p:sp>
      <p:sp>
        <p:nvSpPr>
          <p:cNvPr id="6" name="Rectangle 5"/>
          <p:cNvSpPr/>
          <p:nvPr/>
        </p:nvSpPr>
        <p:spPr>
          <a:xfrm>
            <a:off x="2484210" y="4176287"/>
            <a:ext cx="129882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  <a:cs typeface="+mn-cs"/>
              </a:rPr>
              <a:t>Assets</a:t>
            </a:r>
          </a:p>
        </p:txBody>
      </p:sp>
      <p:sp>
        <p:nvSpPr>
          <p:cNvPr id="7" name="Rectangle 6"/>
          <p:cNvSpPr/>
          <p:nvPr/>
        </p:nvSpPr>
        <p:spPr>
          <a:xfrm>
            <a:off x="4946932" y="4176287"/>
            <a:ext cx="1918282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  <a:cs typeface="+mn-cs"/>
              </a:rPr>
              <a:t>Processes</a:t>
            </a:r>
          </a:p>
        </p:txBody>
      </p:sp>
      <p:sp>
        <p:nvSpPr>
          <p:cNvPr id="8" name="Rectangle 7"/>
          <p:cNvSpPr/>
          <p:nvPr/>
        </p:nvSpPr>
        <p:spPr>
          <a:xfrm>
            <a:off x="3335582" y="3224933"/>
            <a:ext cx="2439492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  <a:cs typeface="+mn-cs"/>
              </a:rPr>
              <a:t>Competencies</a:t>
            </a:r>
          </a:p>
        </p:txBody>
      </p:sp>
      <p:sp>
        <p:nvSpPr>
          <p:cNvPr id="10" name="Curved Right Arrow 9"/>
          <p:cNvSpPr/>
          <p:nvPr/>
        </p:nvSpPr>
        <p:spPr>
          <a:xfrm rot="8382059">
            <a:off x="7019925" y="2036763"/>
            <a:ext cx="563563" cy="2944812"/>
          </a:xfrm>
          <a:prstGeom prst="curv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50">
              <a:solidFill>
                <a:prstClr val="black"/>
              </a:solidFill>
            </a:endParaRPr>
          </a:p>
        </p:txBody>
      </p:sp>
      <p:sp>
        <p:nvSpPr>
          <p:cNvPr id="11" name="Curved Right Arrow 10"/>
          <p:cNvSpPr/>
          <p:nvPr/>
        </p:nvSpPr>
        <p:spPr>
          <a:xfrm rot="2302157">
            <a:off x="1441450" y="1897063"/>
            <a:ext cx="563563" cy="2944812"/>
          </a:xfrm>
          <a:prstGeom prst="curv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50">
              <a:solidFill>
                <a:prstClr val="black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863666">
            <a:off x="7220880" y="2715106"/>
            <a:ext cx="1748992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  <a:cs typeface="+mn-cs"/>
              </a:rPr>
              <a:t>Innovation</a:t>
            </a:r>
          </a:p>
        </p:txBody>
      </p:sp>
      <p:sp>
        <p:nvSpPr>
          <p:cNvPr id="13" name="Rectangle 12"/>
          <p:cNvSpPr/>
          <p:nvPr/>
        </p:nvSpPr>
        <p:spPr>
          <a:xfrm rot="18948115">
            <a:off x="270214" y="2224625"/>
            <a:ext cx="217283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  <a:cs typeface="+mn-cs"/>
              </a:rPr>
              <a:t>Improvement</a:t>
            </a:r>
          </a:p>
        </p:txBody>
      </p:sp>
      <p:cxnSp>
        <p:nvCxnSpPr>
          <p:cNvPr id="20" name="AutoShape 35"/>
          <p:cNvCxnSpPr>
            <a:cxnSpLocks noChangeShapeType="1"/>
          </p:cNvCxnSpPr>
          <p:nvPr/>
        </p:nvCxnSpPr>
        <p:spPr bwMode="auto">
          <a:xfrm flipH="1">
            <a:off x="1239138" y="4770620"/>
            <a:ext cx="1692275" cy="31591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</p:cxnSp>
      <p:cxnSp>
        <p:nvCxnSpPr>
          <p:cNvPr id="21" name="AutoShape 36"/>
          <p:cNvCxnSpPr>
            <a:cxnSpLocks noChangeShapeType="1"/>
          </p:cNvCxnSpPr>
          <p:nvPr/>
        </p:nvCxnSpPr>
        <p:spPr bwMode="auto">
          <a:xfrm flipH="1">
            <a:off x="2351975" y="4770620"/>
            <a:ext cx="579438" cy="31591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</p:cxnSp>
      <p:cxnSp>
        <p:nvCxnSpPr>
          <p:cNvPr id="22" name="AutoShape 37"/>
          <p:cNvCxnSpPr>
            <a:cxnSpLocks noChangeShapeType="1"/>
          </p:cNvCxnSpPr>
          <p:nvPr/>
        </p:nvCxnSpPr>
        <p:spPr bwMode="auto">
          <a:xfrm>
            <a:off x="6293644" y="4779169"/>
            <a:ext cx="514444" cy="307364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</p:cxnSp>
      <p:cxnSp>
        <p:nvCxnSpPr>
          <p:cNvPr id="23" name="AutoShape 38"/>
          <p:cNvCxnSpPr>
            <a:cxnSpLocks noChangeShapeType="1"/>
          </p:cNvCxnSpPr>
          <p:nvPr/>
        </p:nvCxnSpPr>
        <p:spPr bwMode="auto">
          <a:xfrm rot="10800000" flipV="1">
            <a:off x="5693665" y="4779168"/>
            <a:ext cx="621411" cy="30736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</p:cxnSp>
      <p:cxnSp>
        <p:nvCxnSpPr>
          <p:cNvPr id="24" name="AutoShape 40"/>
          <p:cNvCxnSpPr>
            <a:cxnSpLocks noChangeShapeType="1"/>
          </p:cNvCxnSpPr>
          <p:nvPr/>
        </p:nvCxnSpPr>
        <p:spPr bwMode="auto">
          <a:xfrm>
            <a:off x="6272213" y="4786313"/>
            <a:ext cx="1650300" cy="30022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</p:cxnSp>
      <p:cxnSp>
        <p:nvCxnSpPr>
          <p:cNvPr id="25" name="AutoShape 41"/>
          <p:cNvCxnSpPr>
            <a:cxnSpLocks noChangeShapeType="1"/>
          </p:cNvCxnSpPr>
          <p:nvPr/>
        </p:nvCxnSpPr>
        <p:spPr bwMode="auto">
          <a:xfrm flipH="1" flipV="1">
            <a:off x="2931413" y="4770620"/>
            <a:ext cx="1649412" cy="31591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6" name="AutoShape 42"/>
          <p:cNvCxnSpPr>
            <a:cxnSpLocks noChangeShapeType="1"/>
          </p:cNvCxnSpPr>
          <p:nvPr/>
        </p:nvCxnSpPr>
        <p:spPr bwMode="auto">
          <a:xfrm>
            <a:off x="2931413" y="4770620"/>
            <a:ext cx="534987" cy="31591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sp>
        <p:nvSpPr>
          <p:cNvPr id="27" name="Text Box 46"/>
          <p:cNvSpPr txBox="1">
            <a:spLocks noChangeArrowheads="1"/>
          </p:cNvSpPr>
          <p:nvPr/>
        </p:nvSpPr>
        <p:spPr bwMode="auto">
          <a:xfrm>
            <a:off x="750188" y="5081770"/>
            <a:ext cx="1023937" cy="8683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Times New Roman" pitchFamily="18" charset="0"/>
              </a:rPr>
              <a:t>Sizing</a:t>
            </a:r>
          </a:p>
          <a:p>
            <a:pPr algn="ctr"/>
            <a:r>
              <a:rPr lang="en-US" sz="1200" dirty="0">
                <a:latin typeface="Times New Roman" pitchFamily="18" charset="0"/>
              </a:rPr>
              <a:t>How much capacity to</a:t>
            </a:r>
          </a:p>
          <a:p>
            <a:pPr algn="ctr"/>
            <a:r>
              <a:rPr lang="en-US" sz="1200" dirty="0">
                <a:latin typeface="Times New Roman" pitchFamily="18" charset="0"/>
              </a:rPr>
              <a:t>invest in?</a:t>
            </a:r>
          </a:p>
        </p:txBody>
      </p:sp>
      <p:sp>
        <p:nvSpPr>
          <p:cNvPr id="28" name="Text Box 47"/>
          <p:cNvSpPr txBox="1">
            <a:spLocks noChangeArrowheads="1"/>
          </p:cNvSpPr>
          <p:nvPr/>
        </p:nvSpPr>
        <p:spPr bwMode="auto">
          <a:xfrm>
            <a:off x="2972688" y="5081770"/>
            <a:ext cx="1023937" cy="8683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/>
            <a:r>
              <a:rPr lang="en-US" sz="1600" b="1">
                <a:solidFill>
                  <a:schemeClr val="accent2"/>
                </a:solidFill>
                <a:latin typeface="Times New Roman" pitchFamily="18" charset="0"/>
              </a:rPr>
              <a:t>Type</a:t>
            </a:r>
          </a:p>
          <a:p>
            <a:pPr algn="ctr"/>
            <a:r>
              <a:rPr lang="en-US" sz="1200">
                <a:latin typeface="Times New Roman" pitchFamily="18" charset="0"/>
              </a:rPr>
              <a:t>What kinds of resources are best?</a:t>
            </a:r>
            <a:endParaRPr lang="en-US" sz="800">
              <a:latin typeface="Times New Roman" pitchFamily="18" charset="0"/>
            </a:endParaRPr>
          </a:p>
        </p:txBody>
      </p:sp>
      <p:sp>
        <p:nvSpPr>
          <p:cNvPr id="29" name="Text Box 48"/>
          <p:cNvSpPr txBox="1">
            <a:spLocks noChangeArrowheads="1"/>
          </p:cNvSpPr>
          <p:nvPr/>
        </p:nvSpPr>
        <p:spPr bwMode="auto">
          <a:xfrm>
            <a:off x="1861438" y="5081770"/>
            <a:ext cx="1023937" cy="8683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Times New Roman" pitchFamily="18" charset="0"/>
              </a:rPr>
              <a:t>Timing</a:t>
            </a:r>
          </a:p>
          <a:p>
            <a:pPr algn="ctr"/>
            <a:r>
              <a:rPr lang="en-US" sz="1200" dirty="0">
                <a:latin typeface="Times New Roman" pitchFamily="18" charset="0"/>
              </a:rPr>
              <a:t>When </a:t>
            </a:r>
            <a:r>
              <a:rPr lang="en-US" sz="1200" dirty="0" smtClean="0">
                <a:latin typeface="Times New Roman" pitchFamily="18" charset="0"/>
              </a:rPr>
              <a:t>expand </a:t>
            </a:r>
            <a:r>
              <a:rPr lang="en-US" sz="1200" dirty="0">
                <a:latin typeface="Times New Roman" pitchFamily="18" charset="0"/>
              </a:rPr>
              <a:t>or </a:t>
            </a:r>
            <a:r>
              <a:rPr lang="en-US" sz="1200" dirty="0" smtClean="0">
                <a:latin typeface="Times New Roman" pitchFamily="18" charset="0"/>
              </a:rPr>
              <a:t>contract capacity?</a:t>
            </a:r>
            <a:endParaRPr lang="en-US" sz="1200" dirty="0">
              <a:latin typeface="Times New Roman" pitchFamily="18" charset="0"/>
            </a:endParaRPr>
          </a:p>
        </p:txBody>
      </p:sp>
      <p:sp>
        <p:nvSpPr>
          <p:cNvPr id="30" name="Text Box 49"/>
          <p:cNvSpPr txBox="1">
            <a:spLocks noChangeArrowheads="1"/>
          </p:cNvSpPr>
          <p:nvPr/>
        </p:nvSpPr>
        <p:spPr bwMode="auto">
          <a:xfrm>
            <a:off x="4083938" y="5081770"/>
            <a:ext cx="1023937" cy="8683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/>
            <a:r>
              <a:rPr lang="en-US" sz="1600" b="1">
                <a:solidFill>
                  <a:schemeClr val="accent2"/>
                </a:solidFill>
                <a:latin typeface="Times New Roman" pitchFamily="18" charset="0"/>
              </a:rPr>
              <a:t>Location</a:t>
            </a:r>
          </a:p>
          <a:p>
            <a:pPr algn="ctr"/>
            <a:r>
              <a:rPr lang="en-US" sz="1200">
                <a:latin typeface="Times New Roman" pitchFamily="18" charset="0"/>
              </a:rPr>
              <a:t>Where should resources be located?</a:t>
            </a:r>
            <a:endParaRPr lang="en-US" sz="800">
              <a:latin typeface="Times New Roman" pitchFamily="18" charset="0"/>
            </a:endParaRPr>
          </a:p>
        </p:txBody>
      </p:sp>
      <p:sp>
        <p:nvSpPr>
          <p:cNvPr id="31" name="Text Box 50"/>
          <p:cNvSpPr txBox="1">
            <a:spLocks noChangeArrowheads="1"/>
          </p:cNvSpPr>
          <p:nvPr/>
        </p:nvSpPr>
        <p:spPr bwMode="auto">
          <a:xfrm>
            <a:off x="5196775" y="5081770"/>
            <a:ext cx="1023938" cy="8683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/>
            <a:r>
              <a:rPr lang="en-US" sz="1600" b="1">
                <a:solidFill>
                  <a:schemeClr val="accent2"/>
                </a:solidFill>
                <a:latin typeface="Times New Roman" pitchFamily="18" charset="0"/>
              </a:rPr>
              <a:t>Supply</a:t>
            </a:r>
          </a:p>
          <a:p>
            <a:pPr algn="ctr"/>
            <a:r>
              <a:rPr lang="en-US" sz="1200">
                <a:latin typeface="Times New Roman" pitchFamily="18" charset="0"/>
              </a:rPr>
              <a:t>When outsource &amp; how manage suppliers?</a:t>
            </a:r>
          </a:p>
        </p:txBody>
      </p:sp>
      <p:sp>
        <p:nvSpPr>
          <p:cNvPr id="32" name="Text Box 51"/>
          <p:cNvSpPr txBox="1">
            <a:spLocks noChangeArrowheads="1"/>
          </p:cNvSpPr>
          <p:nvPr/>
        </p:nvSpPr>
        <p:spPr bwMode="auto">
          <a:xfrm>
            <a:off x="7419275" y="5081770"/>
            <a:ext cx="1023938" cy="8683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/>
            <a:r>
              <a:rPr lang="en-US" sz="1600" b="1">
                <a:solidFill>
                  <a:schemeClr val="accent2"/>
                </a:solidFill>
                <a:latin typeface="Times New Roman" pitchFamily="18" charset="0"/>
              </a:rPr>
              <a:t>Demand</a:t>
            </a:r>
          </a:p>
          <a:p>
            <a:pPr algn="ctr"/>
            <a:r>
              <a:rPr lang="en-US" sz="1200">
                <a:latin typeface="Times New Roman" pitchFamily="18" charset="0"/>
              </a:rPr>
              <a:t>How match demand to available supply</a:t>
            </a:r>
            <a:endParaRPr lang="en-US" sz="700">
              <a:latin typeface="Times"/>
            </a:endParaRPr>
          </a:p>
        </p:txBody>
      </p:sp>
      <p:sp>
        <p:nvSpPr>
          <p:cNvPr id="33" name="Text Box 52"/>
          <p:cNvSpPr txBox="1">
            <a:spLocks noChangeArrowheads="1"/>
          </p:cNvSpPr>
          <p:nvPr/>
        </p:nvSpPr>
        <p:spPr bwMode="auto">
          <a:xfrm>
            <a:off x="6308025" y="5081770"/>
            <a:ext cx="1023938" cy="8683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0" rIns="0"/>
          <a:lstStyle/>
          <a:p>
            <a:pPr algn="ctr"/>
            <a:r>
              <a:rPr lang="en-US" sz="1600" b="1">
                <a:solidFill>
                  <a:schemeClr val="accent2"/>
                </a:solidFill>
                <a:latin typeface="Times New Roman" pitchFamily="18" charset="0"/>
              </a:rPr>
              <a:t>Technology</a:t>
            </a:r>
          </a:p>
          <a:p>
            <a:pPr algn="ctr"/>
            <a:r>
              <a:rPr lang="en-US" sz="1200">
                <a:latin typeface="Times New Roman" pitchFamily="18" charset="0"/>
              </a:rPr>
              <a:t>Coordination, product, process transportation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"/>
          <p:cNvSpPr>
            <a:spLocks noChangeArrowheads="1"/>
          </p:cNvSpPr>
          <p:nvPr/>
        </p:nvSpPr>
        <p:spPr bwMode="auto">
          <a:xfrm>
            <a:off x="0" y="608013"/>
            <a:ext cx="9144000" cy="6030912"/>
          </a:xfrm>
          <a:prstGeom prst="rect">
            <a:avLst/>
          </a:prstGeom>
          <a:solidFill>
            <a:srgbClr val="F8F8F8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39" name="Rectangle 50"/>
          <p:cNvSpPr>
            <a:spLocks noChangeArrowheads="1"/>
          </p:cNvSpPr>
          <p:nvPr/>
        </p:nvSpPr>
        <p:spPr bwMode="auto">
          <a:xfrm>
            <a:off x="0" y="4914900"/>
            <a:ext cx="9029700" cy="1066800"/>
          </a:xfrm>
          <a:prstGeom prst="rect">
            <a:avLst/>
          </a:prstGeom>
          <a:solidFill>
            <a:srgbClr val="E4FFC9"/>
          </a:solidFill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9940" name="Rectangle 47"/>
          <p:cNvSpPr>
            <a:spLocks noChangeArrowheads="1"/>
          </p:cNvSpPr>
          <p:nvPr/>
        </p:nvSpPr>
        <p:spPr bwMode="auto">
          <a:xfrm>
            <a:off x="0" y="3990975"/>
            <a:ext cx="9029700" cy="838200"/>
          </a:xfrm>
          <a:prstGeom prst="rect">
            <a:avLst/>
          </a:prstGeom>
          <a:solidFill>
            <a:srgbClr val="E4FFC9"/>
          </a:solidFill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99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service example: </a:t>
            </a:r>
            <a:r>
              <a:rPr lang="en-US" i="1" smtClean="0"/>
              <a:t>Retail Banking</a:t>
            </a:r>
            <a:br>
              <a:rPr lang="en-US" i="1" smtClean="0"/>
            </a:br>
            <a:endParaRPr lang="en-US" i="1" smtClean="0"/>
          </a:p>
        </p:txBody>
      </p:sp>
      <p:sp>
        <p:nvSpPr>
          <p:cNvPr id="39942" name="Rectangle 4"/>
          <p:cNvSpPr>
            <a:spLocks noChangeArrowheads="1"/>
          </p:cNvSpPr>
          <p:nvPr/>
        </p:nvSpPr>
        <p:spPr bwMode="auto">
          <a:xfrm>
            <a:off x="320675" y="1643063"/>
            <a:ext cx="8483600" cy="669925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en-US" sz="1600">
                <a:latin typeface="Times New Roman" pitchFamily="18" charset="0"/>
              </a:rPr>
              <a:t>Deliver customer service availability efficiently by separating the retail network (service &amp; CRM) </a:t>
            </a:r>
          </a:p>
          <a:p>
            <a:pPr algn="ctr" eaLnBrk="0" hangingPunct="0"/>
            <a:r>
              <a:rPr lang="en-US" sz="1600">
                <a:latin typeface="Times New Roman" pitchFamily="18" charset="0"/>
              </a:rPr>
              <a:t>from back-office network (efficient information handling).</a:t>
            </a:r>
            <a:r>
              <a:rPr lang="en-US" sz="1600" b="1">
                <a:latin typeface="Times New Roman" pitchFamily="18" charset="0"/>
              </a:rPr>
              <a:t>  </a:t>
            </a:r>
          </a:p>
        </p:txBody>
      </p:sp>
      <p:cxnSp>
        <p:nvCxnSpPr>
          <p:cNvPr id="39943" name="AutoShape 5"/>
          <p:cNvCxnSpPr>
            <a:cxnSpLocks noChangeShapeType="1"/>
            <a:stCxn id="39961" idx="2"/>
            <a:endCxn id="39953" idx="0"/>
          </p:cNvCxnSpPr>
          <p:nvPr/>
        </p:nvCxnSpPr>
        <p:spPr bwMode="auto">
          <a:xfrm flipH="1">
            <a:off x="674688" y="3135313"/>
            <a:ext cx="1692275" cy="346075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</p:cxnSp>
      <p:cxnSp>
        <p:nvCxnSpPr>
          <p:cNvPr id="39944" name="AutoShape 6"/>
          <p:cNvCxnSpPr>
            <a:cxnSpLocks noChangeShapeType="1"/>
            <a:stCxn id="39961" idx="2"/>
            <a:endCxn id="39952" idx="0"/>
          </p:cNvCxnSpPr>
          <p:nvPr/>
        </p:nvCxnSpPr>
        <p:spPr bwMode="auto">
          <a:xfrm flipH="1">
            <a:off x="1787525" y="3135313"/>
            <a:ext cx="579438" cy="346075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</p:cxnSp>
      <p:cxnSp>
        <p:nvCxnSpPr>
          <p:cNvPr id="39945" name="AutoShape 7"/>
          <p:cNvCxnSpPr>
            <a:cxnSpLocks noChangeShapeType="1"/>
            <a:stCxn id="39962" idx="2"/>
            <a:endCxn id="39951" idx="0"/>
          </p:cNvCxnSpPr>
          <p:nvPr/>
        </p:nvCxnSpPr>
        <p:spPr bwMode="auto">
          <a:xfrm flipH="1">
            <a:off x="6243638" y="3136900"/>
            <a:ext cx="514350" cy="34448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</p:cxnSp>
      <p:cxnSp>
        <p:nvCxnSpPr>
          <p:cNvPr id="39946" name="AutoShape 8"/>
          <p:cNvCxnSpPr>
            <a:cxnSpLocks noChangeShapeType="1"/>
            <a:stCxn id="39962" idx="2"/>
            <a:endCxn id="39950" idx="0"/>
          </p:cNvCxnSpPr>
          <p:nvPr/>
        </p:nvCxnSpPr>
        <p:spPr bwMode="auto">
          <a:xfrm flipH="1">
            <a:off x="5129213" y="3136900"/>
            <a:ext cx="1628775" cy="34448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</p:cxnSp>
      <p:cxnSp>
        <p:nvCxnSpPr>
          <p:cNvPr id="39947" name="AutoShape 9"/>
          <p:cNvCxnSpPr>
            <a:cxnSpLocks noChangeShapeType="1"/>
            <a:stCxn id="39962" idx="2"/>
            <a:endCxn id="39949" idx="0"/>
          </p:cNvCxnSpPr>
          <p:nvPr/>
        </p:nvCxnSpPr>
        <p:spPr bwMode="auto">
          <a:xfrm>
            <a:off x="6757988" y="3136900"/>
            <a:ext cx="1714500" cy="34448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</p:cxnSp>
      <p:cxnSp>
        <p:nvCxnSpPr>
          <p:cNvPr id="39948" name="AutoShape 10"/>
          <p:cNvCxnSpPr>
            <a:cxnSpLocks noChangeShapeType="1"/>
            <a:stCxn id="39962" idx="2"/>
            <a:endCxn id="39954" idx="0"/>
          </p:cNvCxnSpPr>
          <p:nvPr/>
        </p:nvCxnSpPr>
        <p:spPr bwMode="auto">
          <a:xfrm>
            <a:off x="6757988" y="3136900"/>
            <a:ext cx="600075" cy="34448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</p:cxnSp>
      <p:sp>
        <p:nvSpPr>
          <p:cNvPr id="39949" name="Rectangle 11"/>
          <p:cNvSpPr>
            <a:spLocks noChangeArrowheads="1"/>
          </p:cNvSpPr>
          <p:nvPr/>
        </p:nvSpPr>
        <p:spPr bwMode="auto">
          <a:xfrm>
            <a:off x="7991475" y="3481388"/>
            <a:ext cx="960438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en-US" sz="1600">
                <a:latin typeface="Times New Roman" pitchFamily="18" charset="0"/>
              </a:rPr>
              <a:t>Demand</a:t>
            </a:r>
          </a:p>
        </p:txBody>
      </p:sp>
      <p:sp>
        <p:nvSpPr>
          <p:cNvPr id="39950" name="Rectangle 12"/>
          <p:cNvSpPr>
            <a:spLocks noChangeArrowheads="1"/>
          </p:cNvSpPr>
          <p:nvPr/>
        </p:nvSpPr>
        <p:spPr bwMode="auto">
          <a:xfrm>
            <a:off x="4648200" y="3481388"/>
            <a:ext cx="960438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en-US" sz="1600">
                <a:latin typeface="Times New Roman" pitchFamily="18" charset="0"/>
              </a:rPr>
              <a:t>Supply</a:t>
            </a:r>
          </a:p>
        </p:txBody>
      </p:sp>
      <p:sp>
        <p:nvSpPr>
          <p:cNvPr id="39951" name="Rectangle 13"/>
          <p:cNvSpPr>
            <a:spLocks noChangeArrowheads="1"/>
          </p:cNvSpPr>
          <p:nvPr/>
        </p:nvSpPr>
        <p:spPr bwMode="auto">
          <a:xfrm>
            <a:off x="5762625" y="3481388"/>
            <a:ext cx="960438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en-US" sz="1600">
                <a:latin typeface="Times New Roman" pitchFamily="18" charset="0"/>
              </a:rPr>
              <a:t>Technology</a:t>
            </a:r>
          </a:p>
        </p:txBody>
      </p:sp>
      <p:sp>
        <p:nvSpPr>
          <p:cNvPr id="39952" name="Rectangle 14"/>
          <p:cNvSpPr>
            <a:spLocks noChangeArrowheads="1"/>
          </p:cNvSpPr>
          <p:nvPr/>
        </p:nvSpPr>
        <p:spPr bwMode="auto">
          <a:xfrm>
            <a:off x="1306513" y="3481388"/>
            <a:ext cx="960437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en-US" sz="1600">
                <a:latin typeface="Times New Roman" pitchFamily="18" charset="0"/>
              </a:rPr>
              <a:t>Time</a:t>
            </a:r>
          </a:p>
        </p:txBody>
      </p:sp>
      <p:sp>
        <p:nvSpPr>
          <p:cNvPr id="39953" name="Rectangle 15"/>
          <p:cNvSpPr>
            <a:spLocks noChangeArrowheads="1"/>
          </p:cNvSpPr>
          <p:nvPr/>
        </p:nvSpPr>
        <p:spPr bwMode="auto">
          <a:xfrm>
            <a:off x="193675" y="3481388"/>
            <a:ext cx="960438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en-US" sz="1600">
                <a:latin typeface="Times New Roman" pitchFamily="18" charset="0"/>
              </a:rPr>
              <a:t>Size</a:t>
            </a:r>
          </a:p>
        </p:txBody>
      </p:sp>
      <p:sp>
        <p:nvSpPr>
          <p:cNvPr id="39954" name="Rectangle 16"/>
          <p:cNvSpPr>
            <a:spLocks noChangeArrowheads="1"/>
          </p:cNvSpPr>
          <p:nvPr/>
        </p:nvSpPr>
        <p:spPr bwMode="auto">
          <a:xfrm>
            <a:off x="6877050" y="3481388"/>
            <a:ext cx="960438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en-US" sz="1600">
                <a:latin typeface="Times New Roman" pitchFamily="18" charset="0"/>
              </a:rPr>
              <a:t>Innovation</a:t>
            </a:r>
          </a:p>
        </p:txBody>
      </p:sp>
      <p:sp>
        <p:nvSpPr>
          <p:cNvPr id="39955" name="Rectangle 17"/>
          <p:cNvSpPr>
            <a:spLocks noChangeArrowheads="1"/>
          </p:cNvSpPr>
          <p:nvPr/>
        </p:nvSpPr>
        <p:spPr bwMode="auto">
          <a:xfrm>
            <a:off x="304800" y="914400"/>
            <a:ext cx="8515350" cy="458788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en-US" sz="1600" b="1">
                <a:latin typeface="Times New Roman" pitchFamily="18" charset="0"/>
              </a:rPr>
              <a:t>Customers </a:t>
            </a:r>
            <a:r>
              <a:rPr lang="en-US" sz="1600">
                <a:latin typeface="Times New Roman" pitchFamily="18" charset="0"/>
              </a:rPr>
              <a:t>value </a:t>
            </a:r>
            <a:r>
              <a:rPr lang="en-US" sz="1600" i="1">
                <a:latin typeface="Times New Roman" pitchFamily="18" charset="0"/>
              </a:rPr>
              <a:t>availability and QoS </a:t>
            </a:r>
            <a:r>
              <a:rPr lang="en-US" sz="1600">
                <a:latin typeface="Times New Roman" pitchFamily="18" charset="0"/>
              </a:rPr>
              <a:t>of physical and virtual network; </a:t>
            </a:r>
            <a:r>
              <a:rPr lang="en-US" sz="1600" i="1">
                <a:latin typeface="Times New Roman" pitchFamily="18" charset="0"/>
              </a:rPr>
              <a:t>V </a:t>
            </a:r>
            <a:r>
              <a:rPr lang="en-US" sz="1600">
                <a:latin typeface="Times New Roman" pitchFamily="18" charset="0"/>
              </a:rPr>
              <a:t>and </a:t>
            </a:r>
            <a:r>
              <a:rPr lang="en-US" sz="1600" i="1">
                <a:latin typeface="Times New Roman" pitchFamily="18" charset="0"/>
              </a:rPr>
              <a:t>p </a:t>
            </a:r>
            <a:r>
              <a:rPr lang="en-US" sz="1600">
                <a:latin typeface="Times New Roman" pitchFamily="18" charset="0"/>
              </a:rPr>
              <a:t>are not a differentiator.</a:t>
            </a:r>
            <a:endParaRPr lang="en-US" sz="1600" b="1">
              <a:latin typeface="Times New Roman" pitchFamily="18" charset="0"/>
            </a:endParaRPr>
          </a:p>
        </p:txBody>
      </p:sp>
      <p:cxnSp>
        <p:nvCxnSpPr>
          <p:cNvPr id="39956" name="AutoShape 18"/>
          <p:cNvCxnSpPr>
            <a:cxnSpLocks noChangeShapeType="1"/>
            <a:stCxn id="39955" idx="2"/>
            <a:endCxn id="39942" idx="0"/>
          </p:cNvCxnSpPr>
          <p:nvPr/>
        </p:nvCxnSpPr>
        <p:spPr bwMode="auto">
          <a:xfrm>
            <a:off x="4562475" y="1373188"/>
            <a:ext cx="0" cy="269875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39957" name="Rectangle 19"/>
          <p:cNvSpPr>
            <a:spLocks noChangeArrowheads="1"/>
          </p:cNvSpPr>
          <p:nvPr/>
        </p:nvSpPr>
        <p:spPr bwMode="auto">
          <a:xfrm>
            <a:off x="3535363" y="3481388"/>
            <a:ext cx="960437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en-US" sz="1600">
                <a:latin typeface="Times New Roman" pitchFamily="18" charset="0"/>
              </a:rPr>
              <a:t>Location</a:t>
            </a:r>
          </a:p>
        </p:txBody>
      </p:sp>
      <p:cxnSp>
        <p:nvCxnSpPr>
          <p:cNvPr id="39958" name="AutoShape 20"/>
          <p:cNvCxnSpPr>
            <a:cxnSpLocks noChangeShapeType="1"/>
            <a:stCxn id="39957" idx="0"/>
            <a:endCxn id="39961" idx="2"/>
          </p:cNvCxnSpPr>
          <p:nvPr/>
        </p:nvCxnSpPr>
        <p:spPr bwMode="auto">
          <a:xfrm flipH="1" flipV="1">
            <a:off x="2366963" y="3135313"/>
            <a:ext cx="1649412" cy="346075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sp>
        <p:nvSpPr>
          <p:cNvPr id="39959" name="Rectangle 21"/>
          <p:cNvSpPr>
            <a:spLocks noChangeArrowheads="1"/>
          </p:cNvSpPr>
          <p:nvPr/>
        </p:nvSpPr>
        <p:spPr bwMode="auto">
          <a:xfrm>
            <a:off x="2420938" y="3481388"/>
            <a:ext cx="960437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en-US" sz="1600">
                <a:latin typeface="Times New Roman" pitchFamily="18" charset="0"/>
              </a:rPr>
              <a:t>Type</a:t>
            </a:r>
          </a:p>
        </p:txBody>
      </p:sp>
      <p:cxnSp>
        <p:nvCxnSpPr>
          <p:cNvPr id="39960" name="AutoShape 22"/>
          <p:cNvCxnSpPr>
            <a:cxnSpLocks noChangeShapeType="1"/>
            <a:stCxn id="39961" idx="2"/>
            <a:endCxn id="39959" idx="0"/>
          </p:cNvCxnSpPr>
          <p:nvPr/>
        </p:nvCxnSpPr>
        <p:spPr bwMode="auto">
          <a:xfrm>
            <a:off x="2366963" y="3135313"/>
            <a:ext cx="534987" cy="346075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sp>
        <p:nvSpPr>
          <p:cNvPr id="39961" name="Rectangle 24"/>
          <p:cNvSpPr>
            <a:spLocks noChangeArrowheads="1"/>
          </p:cNvSpPr>
          <p:nvPr/>
        </p:nvSpPr>
        <p:spPr bwMode="auto">
          <a:xfrm>
            <a:off x="1481138" y="2703513"/>
            <a:ext cx="1771650" cy="43180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en-US" sz="2000" b="1" dirty="0" smtClean="0">
                <a:latin typeface="Times New Roman" pitchFamily="18" charset="0"/>
              </a:rPr>
              <a:t>Assets</a:t>
            </a:r>
            <a:endParaRPr lang="en-US" sz="1600" dirty="0">
              <a:latin typeface="Times New Roman" pitchFamily="18" charset="0"/>
            </a:endParaRPr>
          </a:p>
        </p:txBody>
      </p:sp>
      <p:sp>
        <p:nvSpPr>
          <p:cNvPr id="39962" name="Rectangle 25"/>
          <p:cNvSpPr>
            <a:spLocks noChangeArrowheads="1"/>
          </p:cNvSpPr>
          <p:nvPr/>
        </p:nvSpPr>
        <p:spPr bwMode="auto">
          <a:xfrm>
            <a:off x="5908675" y="2705100"/>
            <a:ext cx="1698625" cy="43180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en-US" sz="2000" b="1">
                <a:latin typeface="Times New Roman" pitchFamily="18" charset="0"/>
              </a:rPr>
              <a:t>Processes</a:t>
            </a:r>
            <a:endParaRPr lang="en-US" sz="1600">
              <a:latin typeface="Times New Roman" pitchFamily="18" charset="0"/>
            </a:endParaRPr>
          </a:p>
        </p:txBody>
      </p:sp>
      <p:sp>
        <p:nvSpPr>
          <p:cNvPr id="39963" name="Text Box 26"/>
          <p:cNvSpPr txBox="1">
            <a:spLocks noChangeArrowheads="1"/>
          </p:cNvSpPr>
          <p:nvPr/>
        </p:nvSpPr>
        <p:spPr bwMode="blackWhite">
          <a:xfrm>
            <a:off x="3611563" y="3992563"/>
            <a:ext cx="1117600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r>
              <a:rPr lang="en-US" sz="1200"/>
              <a:t>Centralized</a:t>
            </a:r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endParaRPr lang="en-US" sz="1200"/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endParaRPr lang="en-US" sz="1200"/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endParaRPr lang="en-US" sz="1200"/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endParaRPr lang="en-US" sz="1200"/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endParaRPr lang="en-US" sz="1200"/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r>
              <a:rPr lang="en-US" sz="1200"/>
              <a:t>Decentralized</a:t>
            </a:r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r>
              <a:rPr lang="en-US" sz="1200"/>
              <a:t>(fragmented</a:t>
            </a:r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r>
              <a:rPr lang="en-US" sz="1200"/>
              <a:t>but clustered)</a:t>
            </a:r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endParaRPr lang="en-US" sz="1200"/>
          </a:p>
        </p:txBody>
      </p:sp>
      <p:sp>
        <p:nvSpPr>
          <p:cNvPr id="39964" name="Text Box 27"/>
          <p:cNvSpPr txBox="1">
            <a:spLocks noChangeArrowheads="1"/>
          </p:cNvSpPr>
          <p:nvPr/>
        </p:nvSpPr>
        <p:spPr bwMode="blackWhite">
          <a:xfrm>
            <a:off x="4603750" y="3992563"/>
            <a:ext cx="1158875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r>
              <a:rPr lang="en-US" sz="1200"/>
              <a:t> Highly integrated</a:t>
            </a:r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endParaRPr lang="en-US" sz="1200"/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endParaRPr lang="en-US" sz="1200"/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endParaRPr lang="en-US" sz="1200"/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endParaRPr lang="en-US" sz="1200"/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r>
              <a:rPr lang="en-US" sz="1200"/>
              <a:t>Outsourcing</a:t>
            </a:r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r>
              <a:rPr lang="en-US" sz="1200"/>
              <a:t>and alliances</a:t>
            </a:r>
          </a:p>
        </p:txBody>
      </p:sp>
      <p:sp>
        <p:nvSpPr>
          <p:cNvPr id="39965" name="Text Box 28"/>
          <p:cNvSpPr txBox="1">
            <a:spLocks noChangeArrowheads="1"/>
          </p:cNvSpPr>
          <p:nvPr/>
        </p:nvSpPr>
        <p:spPr bwMode="blackWhite">
          <a:xfrm>
            <a:off x="2117725" y="3992563"/>
            <a:ext cx="1595438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r>
              <a:rPr lang="en-US" sz="1200"/>
              <a:t>Electronic servers,</a:t>
            </a:r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r>
              <a:rPr lang="en-US" sz="1200"/>
              <a:t>Product-dedicated,</a:t>
            </a:r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r>
              <a:rPr lang="en-US" sz="1200"/>
              <a:t>Labor still bottleneck</a:t>
            </a:r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endParaRPr lang="en-US" sz="1200"/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endParaRPr lang="en-US" sz="1200"/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endParaRPr lang="en-US" sz="1200"/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r>
              <a:rPr lang="en-US" sz="1200"/>
              <a:t>Branches, DL</a:t>
            </a:r>
          </a:p>
        </p:txBody>
      </p:sp>
      <p:sp>
        <p:nvSpPr>
          <p:cNvPr id="39966" name="Text Box 29"/>
          <p:cNvSpPr txBox="1">
            <a:spLocks noChangeArrowheads="1"/>
          </p:cNvSpPr>
          <p:nvPr/>
        </p:nvSpPr>
        <p:spPr bwMode="blackWhite">
          <a:xfrm>
            <a:off x="1233488" y="3992563"/>
            <a:ext cx="1238250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r>
              <a:rPr lang="en-US" sz="1200"/>
              <a:t> Adjustable labor</a:t>
            </a:r>
          </a:p>
        </p:txBody>
      </p:sp>
      <p:sp>
        <p:nvSpPr>
          <p:cNvPr id="39967" name="Text Box 30"/>
          <p:cNvSpPr txBox="1">
            <a:spLocks noChangeArrowheads="1"/>
          </p:cNvSpPr>
          <p:nvPr/>
        </p:nvSpPr>
        <p:spPr bwMode="blackWhite">
          <a:xfrm>
            <a:off x="5548313" y="3992563"/>
            <a:ext cx="2439987" cy="195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r>
              <a:rPr lang="en-US" sz="1200"/>
              <a:t>Automated flow</a:t>
            </a:r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r>
              <a:rPr lang="en-US" sz="1200"/>
              <a:t>shop, high utilization</a:t>
            </a:r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endParaRPr lang="en-US" sz="1200"/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endParaRPr lang="en-US" sz="1200"/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endParaRPr lang="en-US" sz="1200"/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endParaRPr lang="en-US" sz="1200"/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r>
              <a:rPr lang="en-US" sz="1200"/>
              <a:t>Manual information</a:t>
            </a:r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r>
              <a:rPr lang="en-US" sz="1200"/>
              <a:t>collection</a:t>
            </a:r>
            <a:endParaRPr lang="en-US" sz="1200">
              <a:solidFill>
                <a:schemeClr val="accent2"/>
              </a:solidFill>
            </a:endParaRPr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r>
              <a:rPr lang="en-US" sz="1200" b="1"/>
              <a:t>IT is the core for coordination</a:t>
            </a:r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r>
              <a:rPr lang="en-US" sz="1200" b="1"/>
              <a:t>(merger problems)</a:t>
            </a:r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endParaRPr lang="en-US" sz="1200"/>
          </a:p>
        </p:txBody>
      </p:sp>
      <p:sp>
        <p:nvSpPr>
          <p:cNvPr id="39968" name="Text Box 31"/>
          <p:cNvSpPr txBox="1">
            <a:spLocks noChangeArrowheads="1"/>
          </p:cNvSpPr>
          <p:nvPr/>
        </p:nvSpPr>
        <p:spPr bwMode="blackWhite">
          <a:xfrm>
            <a:off x="68263" y="3992563"/>
            <a:ext cx="1343025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r>
              <a:rPr lang="en-US" sz="1200"/>
              <a:t>High throughput</a:t>
            </a:r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endParaRPr lang="en-US" sz="1200"/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endParaRPr lang="en-US" sz="1200"/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endParaRPr lang="en-US" sz="1200"/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endParaRPr lang="en-US" sz="1200"/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endParaRPr lang="en-US" sz="1200"/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r>
              <a:rPr lang="en-US" sz="1200"/>
              <a:t>Low throughput</a:t>
            </a:r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r>
              <a:rPr lang="en-US" sz="1200"/>
              <a:t>per branch</a:t>
            </a:r>
          </a:p>
        </p:txBody>
      </p:sp>
      <p:sp>
        <p:nvSpPr>
          <p:cNvPr id="39969" name="Text Box 32"/>
          <p:cNvSpPr txBox="1">
            <a:spLocks noChangeArrowheads="1"/>
          </p:cNvSpPr>
          <p:nvPr/>
        </p:nvSpPr>
        <p:spPr bwMode="blackWhite">
          <a:xfrm>
            <a:off x="6967538" y="3992563"/>
            <a:ext cx="2176462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r>
              <a:rPr lang="en-US" sz="1200"/>
              <a:t>Mainly process</a:t>
            </a:r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r>
              <a:rPr lang="en-US" sz="1200"/>
              <a:t>focused for efficiency</a:t>
            </a:r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endParaRPr lang="en-US" sz="1200"/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endParaRPr lang="en-US" sz="1200"/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endParaRPr lang="en-US" sz="1200"/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endParaRPr lang="en-US" sz="1200"/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r>
              <a:rPr lang="en-US" sz="1200"/>
              <a:t>Product innovation</a:t>
            </a:r>
          </a:p>
          <a:p>
            <a:pPr marL="119063" indent="-119063">
              <a:lnSpc>
                <a:spcPct val="90000"/>
              </a:lnSpc>
              <a:spcBef>
                <a:spcPct val="20000"/>
              </a:spcBef>
            </a:pPr>
            <a:r>
              <a:rPr lang="en-US" sz="1200"/>
              <a:t>occurs but is easily copied</a:t>
            </a:r>
          </a:p>
        </p:txBody>
      </p:sp>
      <p:sp>
        <p:nvSpPr>
          <p:cNvPr id="39970" name="Text Box 41"/>
          <p:cNvSpPr txBox="1">
            <a:spLocks noChangeArrowheads="1"/>
          </p:cNvSpPr>
          <p:nvPr/>
        </p:nvSpPr>
        <p:spPr bwMode="blackWhite">
          <a:xfrm>
            <a:off x="6223000" y="4902200"/>
            <a:ext cx="16478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1200" b="1">
                <a:solidFill>
                  <a:srgbClr val="FF3300"/>
                </a:solidFill>
              </a:rPr>
              <a:t>Retail Network</a:t>
            </a:r>
          </a:p>
        </p:txBody>
      </p:sp>
      <p:sp>
        <p:nvSpPr>
          <p:cNvPr id="39971" name="Text Box 42"/>
          <p:cNvSpPr txBox="1">
            <a:spLocks noChangeArrowheads="1"/>
          </p:cNvSpPr>
          <p:nvPr/>
        </p:nvSpPr>
        <p:spPr bwMode="blackWhite">
          <a:xfrm>
            <a:off x="-263525" y="4451350"/>
            <a:ext cx="22907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1200" b="1">
                <a:solidFill>
                  <a:srgbClr val="FF3300"/>
                </a:solidFill>
              </a:rPr>
              <a:t>Back-office Network</a:t>
            </a:r>
          </a:p>
        </p:txBody>
      </p:sp>
      <p:cxnSp>
        <p:nvCxnSpPr>
          <p:cNvPr id="39972" name="AutoShape 43"/>
          <p:cNvCxnSpPr>
            <a:cxnSpLocks noChangeShapeType="1"/>
            <a:stCxn id="39942" idx="2"/>
            <a:endCxn id="39961" idx="0"/>
          </p:cNvCxnSpPr>
          <p:nvPr/>
        </p:nvCxnSpPr>
        <p:spPr bwMode="auto">
          <a:xfrm flipH="1">
            <a:off x="2366963" y="2312988"/>
            <a:ext cx="2195512" cy="3905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39973" name="AutoShape 44"/>
          <p:cNvCxnSpPr>
            <a:cxnSpLocks noChangeShapeType="1"/>
            <a:stCxn id="39942" idx="2"/>
            <a:endCxn id="39962" idx="0"/>
          </p:cNvCxnSpPr>
          <p:nvPr/>
        </p:nvCxnSpPr>
        <p:spPr bwMode="auto">
          <a:xfrm>
            <a:off x="4562475" y="2312988"/>
            <a:ext cx="2195513" cy="39211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0" y="0"/>
            <a:ext cx="91440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>
                <a:solidFill>
                  <a:schemeClr val="bg1"/>
                </a:solidFill>
                <a:latin typeface="Garamond" pitchFamily="18" charset="0"/>
              </a:rPr>
              <a:t>Operations Strategy (</a:t>
            </a:r>
            <a:r>
              <a:rPr lang="en-US" sz="3600" i="1">
                <a:solidFill>
                  <a:schemeClr val="bg1"/>
                </a:solidFill>
                <a:latin typeface="Garamond" pitchFamily="18" charset="0"/>
              </a:rPr>
              <a:t>week </a:t>
            </a:r>
            <a:r>
              <a:rPr lang="en-US" sz="3600">
                <a:solidFill>
                  <a:schemeClr val="bg1"/>
                </a:solidFill>
                <a:latin typeface="Garamond" pitchFamily="18" charset="0"/>
              </a:rPr>
              <a:t>1)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3600">
                <a:solidFill>
                  <a:srgbClr val="FF3300"/>
                </a:solidFill>
                <a:latin typeface="Garamond" pitchFamily="18" charset="0"/>
              </a:rPr>
              <a:t>Concept &amp; Framework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idx="1"/>
          </p:nvPr>
        </p:nvSpPr>
        <p:spPr>
          <a:xfrm>
            <a:off x="457200" y="2339975"/>
            <a:ext cx="8261350" cy="4137025"/>
          </a:xfrm>
        </p:spPr>
        <p:txBody>
          <a:bodyPr/>
          <a:lstStyle/>
          <a:p>
            <a:pPr eaLnBrk="1" hangingPunct="1">
              <a:buClr>
                <a:srgbClr val="FF3300"/>
              </a:buClr>
            </a:pPr>
            <a:r>
              <a:rPr lang="en-US" smtClean="0">
                <a:solidFill>
                  <a:schemeClr val="bg1"/>
                </a:solidFill>
              </a:rPr>
              <a:t>Explain the Concept of Operations Strategy</a:t>
            </a:r>
          </a:p>
          <a:p>
            <a:pPr lvl="2" eaLnBrk="1" hangingPunct="1">
              <a:buClr>
                <a:srgbClr val="FF3300"/>
              </a:buClr>
              <a:buFont typeface="Wingdings" pitchFamily="2" charset="2"/>
              <a:buNone/>
            </a:pPr>
            <a:endParaRPr lang="en-US" smtClean="0">
              <a:solidFill>
                <a:schemeClr val="bg1"/>
              </a:solidFill>
            </a:endParaRPr>
          </a:p>
          <a:p>
            <a:pPr eaLnBrk="1" hangingPunct="1">
              <a:buClr>
                <a:srgbClr val="FF3300"/>
              </a:buClr>
            </a:pPr>
            <a:r>
              <a:rPr lang="en-US" smtClean="0">
                <a:solidFill>
                  <a:schemeClr val="bg1"/>
                </a:solidFill>
              </a:rPr>
              <a:t>Course administration and expectations</a:t>
            </a:r>
          </a:p>
          <a:p>
            <a:pPr lvl="2" eaLnBrk="1" hangingPunct="1">
              <a:buClr>
                <a:srgbClr val="FF3300"/>
              </a:buClr>
            </a:pPr>
            <a:endParaRPr lang="en-US" smtClean="0">
              <a:solidFill>
                <a:schemeClr val="bg1"/>
              </a:solidFill>
            </a:endParaRPr>
          </a:p>
          <a:p>
            <a:pPr eaLnBrk="1" hangingPunct="1">
              <a:buClr>
                <a:srgbClr val="FF3300"/>
              </a:buClr>
            </a:pPr>
            <a:r>
              <a:rPr lang="en-US" smtClean="0">
                <a:solidFill>
                  <a:schemeClr val="bg1"/>
                </a:solidFill>
              </a:rPr>
              <a:t>Introduce a Framework for Operations Strategy</a:t>
            </a:r>
          </a:p>
          <a:p>
            <a:pPr lvl="2" eaLnBrk="1" hangingPunct="1">
              <a:buClr>
                <a:srgbClr val="FF3300"/>
              </a:buClr>
              <a:buFont typeface="Wingdings" pitchFamily="2" charset="2"/>
              <a:buNone/>
            </a:pPr>
            <a:endParaRPr lang="en-US" smtClean="0">
              <a:solidFill>
                <a:schemeClr val="bg1"/>
              </a:solidFill>
            </a:endParaRPr>
          </a:p>
          <a:p>
            <a:pPr eaLnBrk="1" hangingPunct="1">
              <a:buClr>
                <a:srgbClr val="FF3300"/>
              </a:buClr>
            </a:pPr>
            <a:r>
              <a:rPr lang="en-US" smtClean="0">
                <a:solidFill>
                  <a:schemeClr val="bg1"/>
                </a:solidFill>
              </a:rPr>
              <a:t>Example of the Framework</a:t>
            </a:r>
          </a:p>
          <a:p>
            <a:pPr lvl="2" eaLnBrk="1" hangingPunct="1">
              <a:buClr>
                <a:srgbClr val="FF3300"/>
              </a:buClr>
            </a:pPr>
            <a:r>
              <a:rPr lang="en-US" b="1" smtClean="0">
                <a:solidFill>
                  <a:schemeClr val="bg1"/>
                </a:solidFill>
              </a:rPr>
              <a:t>Mini-case 1: </a:t>
            </a:r>
            <a:r>
              <a:rPr lang="en-US" i="1" smtClean="0">
                <a:solidFill>
                  <a:schemeClr val="bg1"/>
                </a:solidFill>
              </a:rPr>
              <a:t>Swiss Watch Industry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VCAP framework and Principle of alignment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71525" y="5326063"/>
            <a:ext cx="8372475" cy="1074737"/>
          </a:xfrm>
        </p:spPr>
        <p:txBody>
          <a:bodyPr/>
          <a:lstStyle/>
          <a:p>
            <a:pPr eaLnBrk="1" hangingPunct="1"/>
            <a:r>
              <a:rPr lang="en-US" dirty="0" smtClean="0"/>
              <a:t>Operations strategy should develop assets and configure processes such that the resulting competencies are </a:t>
            </a:r>
            <a:r>
              <a:rPr lang="en-US" b="1" dirty="0" smtClean="0">
                <a:solidFill>
                  <a:srgbClr val="FF3300"/>
                </a:solidFill>
              </a:rPr>
              <a:t>aligned</a:t>
            </a:r>
            <a:r>
              <a:rPr lang="en-US" dirty="0" smtClean="0"/>
              <a:t> with (and adapt to) the competitive position that the firm seeks over time</a:t>
            </a: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776288" y="2597150"/>
            <a:ext cx="7524750" cy="962025"/>
          </a:xfrm>
          <a:prstGeom prst="rect">
            <a:avLst/>
          </a:prstGeom>
          <a:solidFill>
            <a:srgbClr val="CCECFF">
              <a:alpha val="29019"/>
            </a:srgbClr>
          </a:solidFill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792163" y="2611438"/>
            <a:ext cx="1900237" cy="960437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en-US" sz="2000" b="1">
                <a:solidFill>
                  <a:schemeClr val="accent2"/>
                </a:solidFill>
                <a:latin typeface="Times New Roman" pitchFamily="18" charset="0"/>
              </a:rPr>
              <a:t>Competencies</a:t>
            </a: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776288" y="3948113"/>
            <a:ext cx="7524750" cy="962025"/>
          </a:xfrm>
          <a:prstGeom prst="rect">
            <a:avLst/>
          </a:prstGeom>
          <a:solidFill>
            <a:srgbClr val="CCECFF">
              <a:alpha val="29019"/>
            </a:srgbClr>
          </a:solidFill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792163" y="3962400"/>
            <a:ext cx="1900237" cy="960438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en-US" sz="2000" b="1" dirty="0" smtClean="0">
                <a:solidFill>
                  <a:schemeClr val="accent2"/>
                </a:solidFill>
                <a:latin typeface="Times New Roman" pitchFamily="18" charset="0"/>
              </a:rPr>
              <a:t>Assets </a:t>
            </a:r>
            <a:endParaRPr lang="en-US" sz="2000" b="1" dirty="0">
              <a:solidFill>
                <a:schemeClr val="accent2"/>
              </a:solidFill>
              <a:latin typeface="Times New Roman" pitchFamily="18" charset="0"/>
            </a:endParaRPr>
          </a:p>
          <a:p>
            <a:pPr algn="ctr" eaLnBrk="0" hangingPunct="0"/>
            <a:r>
              <a:rPr lang="en-US" sz="2000" b="1" dirty="0">
                <a:solidFill>
                  <a:schemeClr val="accent2"/>
                </a:solidFill>
                <a:latin typeface="Times New Roman" pitchFamily="18" charset="0"/>
              </a:rPr>
              <a:t>&amp; </a:t>
            </a:r>
          </a:p>
          <a:p>
            <a:pPr algn="ctr" eaLnBrk="0" hangingPunct="0"/>
            <a:r>
              <a:rPr lang="en-US" sz="2000" b="1" dirty="0">
                <a:solidFill>
                  <a:schemeClr val="accent2"/>
                </a:solidFill>
                <a:latin typeface="Times New Roman" pitchFamily="18" charset="0"/>
              </a:rPr>
              <a:t>Processes</a:t>
            </a: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776288" y="1252538"/>
            <a:ext cx="7524750" cy="962025"/>
          </a:xfrm>
          <a:prstGeom prst="rect">
            <a:avLst/>
          </a:prstGeom>
          <a:solidFill>
            <a:srgbClr val="CCECFF">
              <a:alpha val="29019"/>
            </a:srgbClr>
          </a:solidFill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2768600" y="1355725"/>
            <a:ext cx="5475288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457200" indent="-457200">
              <a:lnSpc>
                <a:spcPct val="80000"/>
              </a:lnSpc>
              <a:spcBef>
                <a:spcPct val="20000"/>
              </a:spcBef>
              <a:buSzPct val="90000"/>
              <a:buFont typeface="Wingdings" pitchFamily="2" charset="2"/>
              <a:buNone/>
            </a:pPr>
            <a:r>
              <a:rPr lang="en-US" sz="1600">
                <a:latin typeface="Times New Roman" pitchFamily="18" charset="0"/>
              </a:rPr>
              <a:t>How do we compete &amp; provide value to our customers?</a:t>
            </a:r>
            <a:endParaRPr lang="en-US" sz="1400">
              <a:latin typeface="Times New Roman" pitchFamily="18" charset="0"/>
            </a:endParaRPr>
          </a:p>
          <a:p>
            <a:pPr marL="838200" lvl="1" indent="-381000">
              <a:lnSpc>
                <a:spcPct val="80000"/>
              </a:lnSpc>
              <a:spcBef>
                <a:spcPct val="20000"/>
              </a:spcBef>
              <a:buClr>
                <a:srgbClr val="FF0000"/>
              </a:buClr>
              <a:buSzPct val="85000"/>
              <a:buFont typeface="Wingdings" pitchFamily="2" charset="2"/>
              <a:buChar char="Ø"/>
            </a:pPr>
            <a:r>
              <a:rPr lang="en-US" sz="1400">
                <a:latin typeface="Times New Roman" pitchFamily="18" charset="0"/>
              </a:rPr>
              <a:t>Prioritize our customer value proposition around </a:t>
            </a:r>
          </a:p>
          <a:p>
            <a:pPr marL="838200" lvl="1" indent="-381000">
              <a:lnSpc>
                <a:spcPct val="80000"/>
              </a:lnSpc>
              <a:spcBef>
                <a:spcPct val="20000"/>
              </a:spcBef>
              <a:buClr>
                <a:srgbClr val="FF0000"/>
              </a:buClr>
              <a:buSzPct val="85000"/>
              <a:buFont typeface="Wingdings" pitchFamily="2" charset="2"/>
              <a:buNone/>
            </a:pPr>
            <a:r>
              <a:rPr lang="en-US" sz="1400">
                <a:latin typeface="Times New Roman" pitchFamily="18" charset="0"/>
              </a:rPr>
              <a:t>	price, responsiveness, quality, variety</a:t>
            </a:r>
          </a:p>
        </p:txBody>
      </p:sp>
      <p:sp>
        <p:nvSpPr>
          <p:cNvPr id="36874" name="Rectangle 10"/>
          <p:cNvSpPr>
            <a:spLocks noChangeArrowheads="1"/>
          </p:cNvSpPr>
          <p:nvPr/>
        </p:nvSpPr>
        <p:spPr bwMode="auto">
          <a:xfrm>
            <a:off x="2768600" y="4024313"/>
            <a:ext cx="547528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457200" indent="-457200">
              <a:lnSpc>
                <a:spcPct val="80000"/>
              </a:lnSpc>
              <a:spcBef>
                <a:spcPct val="20000"/>
              </a:spcBef>
              <a:buSzPct val="90000"/>
              <a:buFont typeface="Wingdings" pitchFamily="2" charset="2"/>
              <a:buNone/>
            </a:pPr>
            <a:r>
              <a:rPr lang="en-US" sz="1600">
                <a:latin typeface="Times New Roman" pitchFamily="18" charset="0"/>
              </a:rPr>
              <a:t>How do we configure and develop our operations?</a:t>
            </a:r>
          </a:p>
          <a:p>
            <a:pPr marL="838200" lvl="1" indent="-381000">
              <a:lnSpc>
                <a:spcPct val="80000"/>
              </a:lnSpc>
              <a:spcBef>
                <a:spcPct val="20000"/>
              </a:spcBef>
              <a:buClr>
                <a:srgbClr val="FF0000"/>
              </a:buClr>
              <a:buSzPct val="85000"/>
              <a:buFont typeface="Wingdings" pitchFamily="2" charset="2"/>
              <a:buChar char="Ø"/>
            </a:pPr>
            <a:r>
              <a:rPr lang="en-US" sz="1400">
                <a:latin typeface="Times New Roman" pitchFamily="18" charset="0"/>
              </a:rPr>
              <a:t>Configure the activity network or processes</a:t>
            </a:r>
          </a:p>
          <a:p>
            <a:pPr marL="838200" lvl="1" indent="-381000">
              <a:lnSpc>
                <a:spcPct val="80000"/>
              </a:lnSpc>
              <a:spcBef>
                <a:spcPct val="20000"/>
              </a:spcBef>
              <a:buClr>
                <a:srgbClr val="FF0000"/>
              </a:buClr>
              <a:buSzPct val="85000"/>
              <a:buFont typeface="Wingdings" pitchFamily="2" charset="2"/>
              <a:buChar char="Ø"/>
            </a:pPr>
            <a:r>
              <a:rPr lang="en-US" sz="1400">
                <a:latin typeface="Times New Roman" pitchFamily="18" charset="0"/>
              </a:rPr>
              <a:t>Develop the bundle of real assets or resources</a:t>
            </a:r>
          </a:p>
        </p:txBody>
      </p:sp>
      <p:sp>
        <p:nvSpPr>
          <p:cNvPr id="36875" name="Rectangle 11"/>
          <p:cNvSpPr>
            <a:spLocks noChangeArrowheads="1"/>
          </p:cNvSpPr>
          <p:nvPr/>
        </p:nvSpPr>
        <p:spPr bwMode="auto">
          <a:xfrm>
            <a:off x="2768600" y="2701925"/>
            <a:ext cx="5475288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457200" indent="-457200">
              <a:lnSpc>
                <a:spcPct val="80000"/>
              </a:lnSpc>
              <a:spcBef>
                <a:spcPct val="20000"/>
              </a:spcBef>
              <a:buSzPct val="90000"/>
              <a:buFont typeface="Wingdings" pitchFamily="2" charset="2"/>
              <a:buNone/>
            </a:pPr>
            <a:r>
              <a:rPr lang="en-US" sz="1600">
                <a:latin typeface="Times New Roman" pitchFamily="18" charset="0"/>
              </a:rPr>
              <a:t>What must operations do particularly well?</a:t>
            </a:r>
            <a:endParaRPr lang="en-US" sz="1400">
              <a:latin typeface="Times New Roman" pitchFamily="18" charset="0"/>
            </a:endParaRPr>
          </a:p>
          <a:p>
            <a:pPr marL="838200" lvl="1" indent="-381000">
              <a:lnSpc>
                <a:spcPct val="80000"/>
              </a:lnSpc>
              <a:spcBef>
                <a:spcPct val="20000"/>
              </a:spcBef>
              <a:buClr>
                <a:srgbClr val="FF0000"/>
              </a:buClr>
              <a:buSzPct val="85000"/>
              <a:buFont typeface="Wingdings" pitchFamily="2" charset="2"/>
              <a:buChar char="Ø"/>
            </a:pPr>
            <a:r>
              <a:rPr lang="en-US" sz="1400">
                <a:latin typeface="Times New Roman" pitchFamily="18" charset="0"/>
              </a:rPr>
              <a:t>Prioritize our process competencies around </a:t>
            </a:r>
          </a:p>
          <a:p>
            <a:pPr marL="838200" lvl="1" indent="-381000">
              <a:lnSpc>
                <a:spcPct val="80000"/>
              </a:lnSpc>
              <a:spcBef>
                <a:spcPct val="20000"/>
              </a:spcBef>
              <a:buClr>
                <a:srgbClr val="FF0000"/>
              </a:buClr>
              <a:buSzPct val="85000"/>
              <a:buFont typeface="Wingdings" pitchFamily="2" charset="2"/>
              <a:buNone/>
            </a:pPr>
            <a:r>
              <a:rPr lang="en-US" sz="1400">
                <a:latin typeface="Times New Roman" pitchFamily="18" charset="0"/>
              </a:rPr>
              <a:t>	cost, flow time, quality, flexibility</a:t>
            </a:r>
          </a:p>
        </p:txBody>
      </p:sp>
      <p:sp>
        <p:nvSpPr>
          <p:cNvPr id="36876" name="Rectangle 12"/>
          <p:cNvSpPr>
            <a:spLocks noChangeArrowheads="1"/>
          </p:cNvSpPr>
          <p:nvPr/>
        </p:nvSpPr>
        <p:spPr bwMode="auto">
          <a:xfrm>
            <a:off x="958850" y="1360488"/>
            <a:ext cx="1565275" cy="77152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en-US" sz="2000" b="1">
                <a:solidFill>
                  <a:schemeClr val="accent2"/>
                </a:solidFill>
                <a:latin typeface="Times New Roman" pitchFamily="18" charset="0"/>
              </a:rPr>
              <a:t>Competitive</a:t>
            </a:r>
          </a:p>
          <a:p>
            <a:pPr algn="ctr" eaLnBrk="0" hangingPunct="0"/>
            <a:r>
              <a:rPr lang="en-US" sz="2000" b="1">
                <a:solidFill>
                  <a:schemeClr val="accent2"/>
                </a:solidFill>
                <a:latin typeface="Times New Roman" pitchFamily="18" charset="0"/>
              </a:rPr>
              <a:t>Strategy</a:t>
            </a:r>
          </a:p>
        </p:txBody>
      </p:sp>
      <p:sp>
        <p:nvSpPr>
          <p:cNvPr id="36877" name="AutoShape 13"/>
          <p:cNvSpPr>
            <a:spLocks noChangeArrowheads="1"/>
          </p:cNvSpPr>
          <p:nvPr/>
        </p:nvSpPr>
        <p:spPr bwMode="auto">
          <a:xfrm>
            <a:off x="3702050" y="2244725"/>
            <a:ext cx="735013" cy="325438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36878" name="AutoShape 14"/>
          <p:cNvSpPr>
            <a:spLocks noChangeArrowheads="1"/>
          </p:cNvSpPr>
          <p:nvPr/>
        </p:nvSpPr>
        <p:spPr bwMode="auto">
          <a:xfrm>
            <a:off x="3702050" y="3595688"/>
            <a:ext cx="735013" cy="32385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36879" name="Text Box 15"/>
          <p:cNvSpPr txBox="1">
            <a:spLocks noChangeArrowheads="1"/>
          </p:cNvSpPr>
          <p:nvPr/>
        </p:nvSpPr>
        <p:spPr bwMode="auto">
          <a:xfrm>
            <a:off x="2781300" y="2181225"/>
            <a:ext cx="881063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200" i="1">
                <a:solidFill>
                  <a:srgbClr val="FF3300"/>
                </a:solidFill>
                <a:latin typeface="Times New Roman" pitchFamily="18" charset="0"/>
              </a:rPr>
              <a:t>Market</a:t>
            </a:r>
          </a:p>
          <a:p>
            <a:pPr algn="ctr" eaLnBrk="0" hangingPunct="0"/>
            <a:r>
              <a:rPr lang="en-US" sz="1200" i="1">
                <a:solidFill>
                  <a:srgbClr val="FF3300"/>
                </a:solidFill>
                <a:latin typeface="Times New Roman" pitchFamily="18" charset="0"/>
              </a:rPr>
              <a:t>perspective</a:t>
            </a:r>
          </a:p>
        </p:txBody>
      </p:sp>
      <p:sp>
        <p:nvSpPr>
          <p:cNvPr id="36880" name="Text Box 16"/>
          <p:cNvSpPr txBox="1">
            <a:spLocks noChangeArrowheads="1"/>
          </p:cNvSpPr>
          <p:nvPr/>
        </p:nvSpPr>
        <p:spPr bwMode="auto">
          <a:xfrm>
            <a:off x="5500688" y="2181225"/>
            <a:ext cx="881062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200" i="1">
                <a:solidFill>
                  <a:srgbClr val="FF3300"/>
                </a:solidFill>
                <a:latin typeface="Times New Roman" pitchFamily="18" charset="0"/>
              </a:rPr>
              <a:t>Resource</a:t>
            </a:r>
          </a:p>
          <a:p>
            <a:pPr algn="ctr" eaLnBrk="0" hangingPunct="0"/>
            <a:r>
              <a:rPr lang="en-US" sz="1200" i="1">
                <a:solidFill>
                  <a:srgbClr val="FF3300"/>
                </a:solidFill>
                <a:latin typeface="Times New Roman" pitchFamily="18" charset="0"/>
              </a:rPr>
              <a:t>perspective</a:t>
            </a:r>
          </a:p>
        </p:txBody>
      </p:sp>
      <p:sp>
        <p:nvSpPr>
          <p:cNvPr id="36881" name="AutoShape 17"/>
          <p:cNvSpPr>
            <a:spLocks noChangeArrowheads="1"/>
          </p:cNvSpPr>
          <p:nvPr/>
        </p:nvSpPr>
        <p:spPr bwMode="auto">
          <a:xfrm flipH="1" flipV="1">
            <a:off x="4799013" y="2244725"/>
            <a:ext cx="735012" cy="325438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36882" name="AutoShape 18"/>
          <p:cNvSpPr>
            <a:spLocks noChangeArrowheads="1"/>
          </p:cNvSpPr>
          <p:nvPr/>
        </p:nvSpPr>
        <p:spPr bwMode="auto">
          <a:xfrm flipH="1" flipV="1">
            <a:off x="4799013" y="3595688"/>
            <a:ext cx="735012" cy="32385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vert="eaVert"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39700"/>
            <a:ext cx="8562975" cy="752475"/>
          </a:xfrm>
        </p:spPr>
        <p:txBody>
          <a:bodyPr/>
          <a:lstStyle/>
          <a:p>
            <a:pPr eaLnBrk="1" hangingPunct="1"/>
            <a:r>
              <a:rPr lang="en-US" sz="2400" b="1" smtClean="0"/>
              <a:t>Tool to Tailor Operations</a:t>
            </a:r>
            <a:r>
              <a:rPr lang="en-US" sz="2400" smtClean="0"/>
              <a:t>:</a:t>
            </a:r>
            <a:br>
              <a:rPr lang="en-US" sz="2400" smtClean="0"/>
            </a:br>
            <a:r>
              <a:rPr lang="en-US" sz="2400" smtClean="0"/>
              <a:t>	Strategic Operational Audit</a:t>
            </a:r>
          </a:p>
        </p:txBody>
      </p:sp>
      <p:sp>
        <p:nvSpPr>
          <p:cNvPr id="37891" name="AutoShape 3"/>
          <p:cNvSpPr>
            <a:spLocks noChangeArrowheads="1"/>
          </p:cNvSpPr>
          <p:nvPr/>
        </p:nvSpPr>
        <p:spPr bwMode="auto">
          <a:xfrm rot="-5400000">
            <a:off x="1847056" y="2577307"/>
            <a:ext cx="614363" cy="533400"/>
          </a:xfrm>
          <a:prstGeom prst="notchedRightArrow">
            <a:avLst>
              <a:gd name="adj1" fmla="val 50000"/>
              <a:gd name="adj2" fmla="val 28795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892" name="Line 4"/>
          <p:cNvSpPr>
            <a:spLocks noChangeShapeType="1"/>
          </p:cNvSpPr>
          <p:nvPr/>
        </p:nvSpPr>
        <p:spPr bwMode="auto">
          <a:xfrm>
            <a:off x="3208338" y="1963738"/>
            <a:ext cx="213360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3506788" y="1555750"/>
            <a:ext cx="151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800" i="1">
                <a:latin typeface="Times New Roman" pitchFamily="18" charset="0"/>
              </a:rPr>
              <a:t>Strategy Gap?</a:t>
            </a:r>
          </a:p>
        </p:txBody>
      </p:sp>
      <p:sp>
        <p:nvSpPr>
          <p:cNvPr id="37894" name="Line 6"/>
          <p:cNvSpPr>
            <a:spLocks noChangeShapeType="1"/>
          </p:cNvSpPr>
          <p:nvPr/>
        </p:nvSpPr>
        <p:spPr bwMode="auto">
          <a:xfrm>
            <a:off x="3132138" y="3695700"/>
            <a:ext cx="228600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3322638" y="3300413"/>
            <a:ext cx="1879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800" i="1">
                <a:latin typeface="Times New Roman" pitchFamily="18" charset="0"/>
              </a:rPr>
              <a:t>Competency Gap?</a:t>
            </a:r>
          </a:p>
        </p:txBody>
      </p:sp>
      <p:sp>
        <p:nvSpPr>
          <p:cNvPr id="37896" name="Line 8"/>
          <p:cNvSpPr>
            <a:spLocks noChangeShapeType="1"/>
          </p:cNvSpPr>
          <p:nvPr/>
        </p:nvSpPr>
        <p:spPr bwMode="auto">
          <a:xfrm>
            <a:off x="3284538" y="5326063"/>
            <a:ext cx="1905000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3106738" y="4911725"/>
            <a:ext cx="23497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800" i="1" dirty="0" smtClean="0">
                <a:latin typeface="Times New Roman" pitchFamily="18" charset="0"/>
              </a:rPr>
              <a:t>Assets </a:t>
            </a:r>
            <a:r>
              <a:rPr lang="en-US" sz="1800" i="1" dirty="0">
                <a:latin typeface="Times New Roman" pitchFamily="18" charset="0"/>
              </a:rPr>
              <a:t>&amp; Process Gap?</a:t>
            </a:r>
          </a:p>
        </p:txBody>
      </p:sp>
      <p:sp>
        <p:nvSpPr>
          <p:cNvPr id="37898" name="Oval 10"/>
          <p:cNvSpPr>
            <a:spLocks noChangeArrowheads="1"/>
          </p:cNvSpPr>
          <p:nvPr/>
        </p:nvSpPr>
        <p:spPr bwMode="auto">
          <a:xfrm>
            <a:off x="5411788" y="1468438"/>
            <a:ext cx="1828800" cy="9906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b="1">
                <a:solidFill>
                  <a:schemeClr val="accent2"/>
                </a:solidFill>
                <a:latin typeface="Times New Roman" pitchFamily="18" charset="0"/>
              </a:rPr>
              <a:t>Value</a:t>
            </a:r>
          </a:p>
          <a:p>
            <a:pPr algn="ctr" eaLnBrk="0" hangingPunct="0"/>
            <a:r>
              <a:rPr lang="en-US" b="1">
                <a:solidFill>
                  <a:schemeClr val="accent2"/>
                </a:solidFill>
                <a:latin typeface="Times New Roman" pitchFamily="18" charset="0"/>
              </a:rPr>
              <a:t>Proposition</a:t>
            </a:r>
          </a:p>
        </p:txBody>
      </p:sp>
      <p:sp>
        <p:nvSpPr>
          <p:cNvPr id="37899" name="Oval 11"/>
          <p:cNvSpPr>
            <a:spLocks noChangeArrowheads="1"/>
          </p:cNvSpPr>
          <p:nvPr/>
        </p:nvSpPr>
        <p:spPr bwMode="auto">
          <a:xfrm>
            <a:off x="1231900" y="4830763"/>
            <a:ext cx="1828800" cy="9906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b="1" dirty="0" smtClean="0">
                <a:solidFill>
                  <a:schemeClr val="accent2"/>
                </a:solidFill>
                <a:latin typeface="Times New Roman" pitchFamily="18" charset="0"/>
              </a:rPr>
              <a:t>Assets </a:t>
            </a:r>
            <a:endParaRPr lang="en-US" b="1" dirty="0">
              <a:solidFill>
                <a:schemeClr val="accent2"/>
              </a:solidFill>
              <a:latin typeface="Times New Roman" pitchFamily="18" charset="0"/>
            </a:endParaRPr>
          </a:p>
          <a:p>
            <a:pPr algn="ctr" eaLnBrk="0" hangingPunct="0">
              <a:lnSpc>
                <a:spcPct val="50000"/>
              </a:lnSpc>
            </a:pPr>
            <a:r>
              <a:rPr lang="en-US" sz="1400" b="1" dirty="0">
                <a:solidFill>
                  <a:schemeClr val="accent2"/>
                </a:solidFill>
                <a:latin typeface="Times New Roman" pitchFamily="18" charset="0"/>
              </a:rPr>
              <a:t>&amp;</a:t>
            </a:r>
            <a:r>
              <a:rPr lang="en-US" b="1" dirty="0">
                <a:solidFill>
                  <a:schemeClr val="accent2"/>
                </a:solidFill>
                <a:latin typeface="Times New Roman" pitchFamily="18" charset="0"/>
              </a:rPr>
              <a:t> </a:t>
            </a:r>
          </a:p>
          <a:p>
            <a:pPr algn="ctr" eaLnBrk="0" hangingPunct="0">
              <a:lnSpc>
                <a:spcPct val="65000"/>
              </a:lnSpc>
            </a:pPr>
            <a:r>
              <a:rPr lang="en-US" b="1" dirty="0">
                <a:solidFill>
                  <a:schemeClr val="accent2"/>
                </a:solidFill>
                <a:latin typeface="Times New Roman" pitchFamily="18" charset="0"/>
              </a:rPr>
              <a:t>Processes</a:t>
            </a:r>
          </a:p>
        </p:txBody>
      </p:sp>
      <p:sp>
        <p:nvSpPr>
          <p:cNvPr id="37900" name="Oval 12"/>
          <p:cNvSpPr>
            <a:spLocks noChangeArrowheads="1"/>
          </p:cNvSpPr>
          <p:nvPr/>
        </p:nvSpPr>
        <p:spPr bwMode="auto">
          <a:xfrm>
            <a:off x="1233488" y="3200400"/>
            <a:ext cx="1828800" cy="9906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b="1">
                <a:solidFill>
                  <a:schemeClr val="accent2"/>
                </a:solidFill>
                <a:latin typeface="Times New Roman" pitchFamily="18" charset="0"/>
              </a:rPr>
              <a:t>Competencies</a:t>
            </a:r>
          </a:p>
        </p:txBody>
      </p:sp>
      <p:sp>
        <p:nvSpPr>
          <p:cNvPr id="37901" name="Line 13"/>
          <p:cNvSpPr>
            <a:spLocks noChangeShapeType="1"/>
          </p:cNvSpPr>
          <p:nvPr/>
        </p:nvSpPr>
        <p:spPr bwMode="auto">
          <a:xfrm>
            <a:off x="2146300" y="4198938"/>
            <a:ext cx="0" cy="5953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7902" name="AutoShape 14"/>
          <p:cNvSpPr>
            <a:spLocks noChangeArrowheads="1"/>
          </p:cNvSpPr>
          <p:nvPr/>
        </p:nvSpPr>
        <p:spPr bwMode="auto">
          <a:xfrm>
            <a:off x="1225550" y="1468438"/>
            <a:ext cx="1828800" cy="990600"/>
          </a:xfrm>
          <a:prstGeom prst="roundRect">
            <a:avLst>
              <a:gd name="adj" fmla="val 16667"/>
            </a:avLst>
          </a:prstGeom>
          <a:solidFill>
            <a:srgbClr val="FFDEB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1800">
                <a:latin typeface="Times New Roman" pitchFamily="18" charset="0"/>
              </a:rPr>
              <a:t>Deliverable</a:t>
            </a:r>
          </a:p>
          <a:p>
            <a:pPr algn="ctr" eaLnBrk="0" hangingPunct="0"/>
            <a:r>
              <a:rPr lang="en-US" sz="1800">
                <a:latin typeface="Times New Roman" pitchFamily="18" charset="0"/>
              </a:rPr>
              <a:t>Value</a:t>
            </a:r>
          </a:p>
          <a:p>
            <a:pPr algn="ctr" eaLnBrk="0" hangingPunct="0"/>
            <a:r>
              <a:rPr lang="en-US" sz="1800">
                <a:latin typeface="Times New Roman" pitchFamily="18" charset="0"/>
              </a:rPr>
              <a:t>Propositions</a:t>
            </a:r>
            <a:endParaRPr lang="en-US" sz="1800" b="1">
              <a:latin typeface="Times New Roman" pitchFamily="18" charset="0"/>
            </a:endParaRPr>
          </a:p>
        </p:txBody>
      </p:sp>
      <p:sp>
        <p:nvSpPr>
          <p:cNvPr id="37903" name="AutoShape 15"/>
          <p:cNvSpPr>
            <a:spLocks noChangeArrowheads="1"/>
          </p:cNvSpPr>
          <p:nvPr/>
        </p:nvSpPr>
        <p:spPr bwMode="auto">
          <a:xfrm>
            <a:off x="5453063" y="3200400"/>
            <a:ext cx="1828800" cy="990600"/>
          </a:xfrm>
          <a:prstGeom prst="roundRect">
            <a:avLst>
              <a:gd name="adj" fmla="val 16667"/>
            </a:avLst>
          </a:prstGeom>
          <a:solidFill>
            <a:srgbClr val="FFDEB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1800">
                <a:latin typeface="Times New Roman" pitchFamily="18" charset="0"/>
              </a:rPr>
              <a:t>Needed</a:t>
            </a:r>
          </a:p>
          <a:p>
            <a:pPr algn="ctr" eaLnBrk="0" hangingPunct="0"/>
            <a:r>
              <a:rPr lang="en-US" sz="1800">
                <a:latin typeface="Times New Roman" pitchFamily="18" charset="0"/>
              </a:rPr>
              <a:t>Competencies</a:t>
            </a:r>
            <a:endParaRPr lang="en-US" sz="1800" b="1">
              <a:latin typeface="Times New Roman" pitchFamily="18" charset="0"/>
            </a:endParaRPr>
          </a:p>
        </p:txBody>
      </p:sp>
      <p:sp>
        <p:nvSpPr>
          <p:cNvPr id="37904" name="AutoShape 16"/>
          <p:cNvSpPr>
            <a:spLocks noChangeArrowheads="1"/>
          </p:cNvSpPr>
          <p:nvPr/>
        </p:nvSpPr>
        <p:spPr bwMode="auto">
          <a:xfrm>
            <a:off x="5453063" y="4830763"/>
            <a:ext cx="1828800" cy="990600"/>
          </a:xfrm>
          <a:prstGeom prst="roundRect">
            <a:avLst>
              <a:gd name="adj" fmla="val 16667"/>
            </a:avLst>
          </a:prstGeom>
          <a:solidFill>
            <a:srgbClr val="FFDEB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1800" dirty="0">
                <a:latin typeface="Times New Roman" pitchFamily="18" charset="0"/>
              </a:rPr>
              <a:t>Needed</a:t>
            </a:r>
          </a:p>
          <a:p>
            <a:pPr algn="ctr" eaLnBrk="0" hangingPunct="0"/>
            <a:r>
              <a:rPr lang="en-US" sz="1800" dirty="0" smtClean="0">
                <a:latin typeface="Times New Roman" pitchFamily="18" charset="0"/>
              </a:rPr>
              <a:t>Assets </a:t>
            </a:r>
            <a:r>
              <a:rPr lang="en-US" sz="1800" dirty="0">
                <a:latin typeface="Times New Roman" pitchFamily="18" charset="0"/>
              </a:rPr>
              <a:t>&amp; </a:t>
            </a:r>
          </a:p>
          <a:p>
            <a:pPr algn="ctr" eaLnBrk="0" hangingPunct="0"/>
            <a:r>
              <a:rPr lang="en-US" sz="1800" dirty="0">
                <a:latin typeface="Times New Roman" pitchFamily="18" charset="0"/>
              </a:rPr>
              <a:t>Processes</a:t>
            </a:r>
            <a:endParaRPr lang="en-US" sz="1800" b="1" dirty="0">
              <a:latin typeface="Times New Roman" pitchFamily="18" charset="0"/>
            </a:endParaRPr>
          </a:p>
        </p:txBody>
      </p:sp>
      <p:sp>
        <p:nvSpPr>
          <p:cNvPr id="37905" name="AutoShape 17"/>
          <p:cNvSpPr>
            <a:spLocks noChangeArrowheads="1"/>
          </p:cNvSpPr>
          <p:nvPr/>
        </p:nvSpPr>
        <p:spPr bwMode="auto">
          <a:xfrm rot="5400000">
            <a:off x="6039643" y="2577307"/>
            <a:ext cx="614363" cy="533400"/>
          </a:xfrm>
          <a:prstGeom prst="notchedRightArrow">
            <a:avLst>
              <a:gd name="adj1" fmla="val 50000"/>
              <a:gd name="adj2" fmla="val 28795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06" name="Line 18"/>
          <p:cNvSpPr>
            <a:spLocks noChangeShapeType="1"/>
          </p:cNvSpPr>
          <p:nvPr/>
        </p:nvSpPr>
        <p:spPr bwMode="auto">
          <a:xfrm>
            <a:off x="6381750" y="4198938"/>
            <a:ext cx="0" cy="5953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7907" name="Text Box 19"/>
          <p:cNvSpPr txBox="1">
            <a:spLocks noChangeArrowheads="1"/>
          </p:cNvSpPr>
          <p:nvPr/>
        </p:nvSpPr>
        <p:spPr bwMode="auto">
          <a:xfrm>
            <a:off x="6469063" y="2546350"/>
            <a:ext cx="773112" cy="5810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 i="1">
                <a:latin typeface="Times New Roman" pitchFamily="18" charset="0"/>
              </a:rPr>
              <a:t>Market</a:t>
            </a:r>
          </a:p>
          <a:p>
            <a:pPr algn="ctr" eaLnBrk="0" hangingPunct="0"/>
            <a:r>
              <a:rPr lang="en-US" sz="1600" i="1">
                <a:latin typeface="Times New Roman" pitchFamily="18" charset="0"/>
              </a:rPr>
              <a:t>view</a:t>
            </a:r>
          </a:p>
        </p:txBody>
      </p:sp>
      <p:sp>
        <p:nvSpPr>
          <p:cNvPr id="37908" name="Text Box 20"/>
          <p:cNvSpPr txBox="1">
            <a:spLocks noChangeArrowheads="1"/>
          </p:cNvSpPr>
          <p:nvPr/>
        </p:nvSpPr>
        <p:spPr bwMode="auto">
          <a:xfrm>
            <a:off x="1144588" y="2586038"/>
            <a:ext cx="941387" cy="5810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 i="1">
                <a:latin typeface="Times New Roman" pitchFamily="18" charset="0"/>
              </a:rPr>
              <a:t>Resource</a:t>
            </a:r>
          </a:p>
          <a:p>
            <a:pPr algn="ctr" eaLnBrk="0" hangingPunct="0"/>
            <a:r>
              <a:rPr lang="en-US" sz="1600" i="1">
                <a:latin typeface="Times New Roman" pitchFamily="18" charset="0"/>
              </a:rPr>
              <a:t>view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4"/>
          <p:cNvSpPr>
            <a:spLocks noChangeArrowheads="1"/>
          </p:cNvSpPr>
          <p:nvPr/>
        </p:nvSpPr>
        <p:spPr bwMode="auto">
          <a:xfrm>
            <a:off x="1614488" y="-990600"/>
            <a:ext cx="6829425" cy="883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63" name="Rectangle 9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Tool to Tailor Operations</a:t>
            </a:r>
            <a:r>
              <a:rPr lang="en-US" smtClean="0"/>
              <a:t>: </a:t>
            </a:r>
            <a:br>
              <a:rPr lang="en-US" smtClean="0"/>
            </a:br>
            <a:r>
              <a:rPr lang="en-US" smtClean="0"/>
              <a:t>	A balanced scorecard map</a:t>
            </a:r>
          </a:p>
        </p:txBody>
      </p:sp>
      <p:sp>
        <p:nvSpPr>
          <p:cNvPr id="40964" name="Rectangle 67"/>
          <p:cNvSpPr>
            <a:spLocks noChangeArrowheads="1"/>
          </p:cNvSpPr>
          <p:nvPr/>
        </p:nvSpPr>
        <p:spPr bwMode="auto">
          <a:xfrm>
            <a:off x="795338" y="898525"/>
            <a:ext cx="7278687" cy="5892800"/>
          </a:xfrm>
          <a:prstGeom prst="rect">
            <a:avLst/>
          </a:prstGeom>
          <a:solidFill>
            <a:srgbClr val="E4FFC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65" name="Rectangle 68"/>
          <p:cNvSpPr>
            <a:spLocks noChangeArrowheads="1"/>
          </p:cNvSpPr>
          <p:nvPr/>
        </p:nvSpPr>
        <p:spPr bwMode="auto">
          <a:xfrm>
            <a:off x="3943350" y="5186363"/>
            <a:ext cx="2438400" cy="758825"/>
          </a:xfrm>
          <a:prstGeom prst="rect">
            <a:avLst/>
          </a:prstGeom>
          <a:solidFill>
            <a:srgbClr val="C9EAFF"/>
          </a:solidFill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en-US" sz="1800" b="1">
                <a:solidFill>
                  <a:schemeClr val="accent2"/>
                </a:solidFill>
                <a:latin typeface="Times New Roman" pitchFamily="18" charset="0"/>
              </a:rPr>
              <a:t>Growth Strategy</a:t>
            </a:r>
          </a:p>
          <a:p>
            <a:pPr algn="ctr" eaLnBrk="0" hangingPunct="0"/>
            <a:endParaRPr lang="en-US" sz="1800" b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40966" name="Rectangle 69"/>
          <p:cNvSpPr>
            <a:spLocks noChangeArrowheads="1"/>
          </p:cNvSpPr>
          <p:nvPr/>
        </p:nvSpPr>
        <p:spPr bwMode="auto">
          <a:xfrm>
            <a:off x="4364038" y="2135188"/>
            <a:ext cx="1597025" cy="517525"/>
          </a:xfrm>
          <a:prstGeom prst="rect">
            <a:avLst/>
          </a:prstGeom>
          <a:solidFill>
            <a:srgbClr val="E7EDFF"/>
          </a:solidFill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en-US" sz="1800" b="1">
                <a:solidFill>
                  <a:schemeClr val="accent2"/>
                </a:solidFill>
                <a:latin typeface="Times New Roman" pitchFamily="18" charset="0"/>
              </a:rPr>
              <a:t>Competencies</a:t>
            </a:r>
          </a:p>
        </p:txBody>
      </p:sp>
      <p:sp>
        <p:nvSpPr>
          <p:cNvPr id="40967" name="AutoShape 70"/>
          <p:cNvSpPr>
            <a:spLocks noChangeArrowheads="1"/>
          </p:cNvSpPr>
          <p:nvPr/>
        </p:nvSpPr>
        <p:spPr bwMode="auto">
          <a:xfrm>
            <a:off x="3609975" y="2670175"/>
            <a:ext cx="3105150" cy="119062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</a:rPr>
              <a:t>Operations</a:t>
            </a:r>
          </a:p>
          <a:p>
            <a:pPr algn="ctr" eaLnBrk="0" hangingPunct="0"/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</a:rPr>
              <a:t> Strategy</a:t>
            </a:r>
          </a:p>
        </p:txBody>
      </p:sp>
      <p:sp>
        <p:nvSpPr>
          <p:cNvPr id="40968" name="Rectangle 71"/>
          <p:cNvSpPr>
            <a:spLocks noChangeArrowheads="1"/>
          </p:cNvSpPr>
          <p:nvPr/>
        </p:nvSpPr>
        <p:spPr bwMode="auto">
          <a:xfrm>
            <a:off x="2879725" y="3559175"/>
            <a:ext cx="1597025" cy="517525"/>
          </a:xfrm>
          <a:prstGeom prst="rect">
            <a:avLst/>
          </a:prstGeom>
          <a:solidFill>
            <a:srgbClr val="E7EDFF"/>
          </a:solidFill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en-US" sz="1800" b="1" dirty="0" smtClean="0">
                <a:solidFill>
                  <a:schemeClr val="accent2"/>
                </a:solidFill>
                <a:latin typeface="Times New Roman" pitchFamily="18" charset="0"/>
              </a:rPr>
              <a:t>Assets</a:t>
            </a:r>
            <a:endParaRPr lang="en-US" sz="1800" b="1" dirty="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40969" name="Rectangle 72"/>
          <p:cNvSpPr>
            <a:spLocks noChangeArrowheads="1"/>
          </p:cNvSpPr>
          <p:nvPr/>
        </p:nvSpPr>
        <p:spPr bwMode="auto">
          <a:xfrm>
            <a:off x="5822950" y="3560763"/>
            <a:ext cx="1597025" cy="517525"/>
          </a:xfrm>
          <a:prstGeom prst="rect">
            <a:avLst/>
          </a:prstGeom>
          <a:solidFill>
            <a:srgbClr val="E7EDFF"/>
          </a:solidFill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en-US" sz="1800" b="1">
                <a:solidFill>
                  <a:schemeClr val="accent2"/>
                </a:solidFill>
                <a:latin typeface="Times New Roman" pitchFamily="18" charset="0"/>
              </a:rPr>
              <a:t>Processes</a:t>
            </a:r>
          </a:p>
        </p:txBody>
      </p:sp>
      <p:sp>
        <p:nvSpPr>
          <p:cNvPr id="40970" name="AutoShape 73"/>
          <p:cNvSpPr>
            <a:spLocks noChangeArrowheads="1"/>
          </p:cNvSpPr>
          <p:nvPr/>
        </p:nvSpPr>
        <p:spPr bwMode="auto">
          <a:xfrm flipV="1">
            <a:off x="4930775" y="5989638"/>
            <a:ext cx="457200" cy="401637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71" name="Rectangle 74"/>
          <p:cNvSpPr>
            <a:spLocks noChangeArrowheads="1"/>
          </p:cNvSpPr>
          <p:nvPr/>
        </p:nvSpPr>
        <p:spPr bwMode="auto">
          <a:xfrm>
            <a:off x="4752975" y="6381750"/>
            <a:ext cx="803275" cy="31432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en-US" sz="1800" b="1">
                <a:solidFill>
                  <a:schemeClr val="accent2"/>
                </a:solidFill>
                <a:latin typeface="Times New Roman" pitchFamily="18" charset="0"/>
              </a:rPr>
              <a:t>NPV</a:t>
            </a:r>
          </a:p>
        </p:txBody>
      </p:sp>
      <p:sp>
        <p:nvSpPr>
          <p:cNvPr id="40972" name="Rectangle 75"/>
          <p:cNvSpPr>
            <a:spLocks noChangeArrowheads="1"/>
          </p:cNvSpPr>
          <p:nvPr/>
        </p:nvSpPr>
        <p:spPr bwMode="auto">
          <a:xfrm>
            <a:off x="4364038" y="1106488"/>
            <a:ext cx="1597025" cy="577850"/>
          </a:xfrm>
          <a:prstGeom prst="rect">
            <a:avLst/>
          </a:prstGeom>
          <a:solidFill>
            <a:srgbClr val="E7EDFF"/>
          </a:solidFill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en-US" sz="1800" b="1">
                <a:solidFill>
                  <a:schemeClr val="accent2"/>
                </a:solidFill>
                <a:latin typeface="Times New Roman" pitchFamily="18" charset="0"/>
              </a:rPr>
              <a:t>Value</a:t>
            </a:r>
          </a:p>
          <a:p>
            <a:pPr algn="ctr" eaLnBrk="0" hangingPunct="0"/>
            <a:r>
              <a:rPr lang="en-US" sz="1800" b="1">
                <a:solidFill>
                  <a:schemeClr val="accent2"/>
                </a:solidFill>
                <a:latin typeface="Times New Roman" pitchFamily="18" charset="0"/>
              </a:rPr>
              <a:t>Proposition</a:t>
            </a:r>
          </a:p>
        </p:txBody>
      </p:sp>
      <p:cxnSp>
        <p:nvCxnSpPr>
          <p:cNvPr id="40973" name="AutoShape 76"/>
          <p:cNvCxnSpPr>
            <a:cxnSpLocks noChangeShapeType="1"/>
            <a:stCxn id="40972" idx="2"/>
            <a:endCxn id="40966" idx="0"/>
          </p:cNvCxnSpPr>
          <p:nvPr/>
        </p:nvCxnSpPr>
        <p:spPr bwMode="auto">
          <a:xfrm>
            <a:off x="5162550" y="1684338"/>
            <a:ext cx="0" cy="45085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triangle" w="sm" len="sm"/>
            <a:tailEnd type="triangle" w="sm" len="sm"/>
          </a:ln>
        </p:spPr>
      </p:cxnSp>
      <p:cxnSp>
        <p:nvCxnSpPr>
          <p:cNvPr id="40974" name="AutoShape 77"/>
          <p:cNvCxnSpPr>
            <a:cxnSpLocks noChangeShapeType="1"/>
            <a:stCxn id="40968" idx="2"/>
            <a:endCxn id="40965" idx="0"/>
          </p:cNvCxnSpPr>
          <p:nvPr/>
        </p:nvCxnSpPr>
        <p:spPr bwMode="auto">
          <a:xfrm>
            <a:off x="3678238" y="4076700"/>
            <a:ext cx="1484312" cy="110966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triangle" w="sm" len="sm"/>
            <a:tailEnd type="triangle" w="sm" len="sm"/>
          </a:ln>
        </p:spPr>
      </p:cxnSp>
      <p:cxnSp>
        <p:nvCxnSpPr>
          <p:cNvPr id="40975" name="AutoShape 78"/>
          <p:cNvCxnSpPr>
            <a:cxnSpLocks noChangeShapeType="1"/>
            <a:stCxn id="40969" idx="2"/>
            <a:endCxn id="40965" idx="0"/>
          </p:cNvCxnSpPr>
          <p:nvPr/>
        </p:nvCxnSpPr>
        <p:spPr bwMode="auto">
          <a:xfrm flipH="1">
            <a:off x="5162550" y="4078288"/>
            <a:ext cx="1458913" cy="1108075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triangle" w="sm" len="sm"/>
            <a:tailEnd type="triangle" w="sm" len="sm"/>
          </a:ln>
        </p:spPr>
      </p:cxnSp>
      <p:sp>
        <p:nvSpPr>
          <p:cNvPr id="40976" name="Text Box 79"/>
          <p:cNvSpPr txBox="1">
            <a:spLocks noChangeArrowheads="1"/>
          </p:cNvSpPr>
          <p:nvPr/>
        </p:nvSpPr>
        <p:spPr bwMode="auto">
          <a:xfrm>
            <a:off x="841375" y="3113088"/>
            <a:ext cx="1573213" cy="3048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400" b="1"/>
              <a:t>Operations View</a:t>
            </a:r>
          </a:p>
        </p:txBody>
      </p:sp>
      <p:sp>
        <p:nvSpPr>
          <p:cNvPr id="40977" name="Text Box 80"/>
          <p:cNvSpPr txBox="1">
            <a:spLocks noChangeArrowheads="1"/>
          </p:cNvSpPr>
          <p:nvPr/>
        </p:nvSpPr>
        <p:spPr bwMode="auto">
          <a:xfrm>
            <a:off x="841375" y="1298575"/>
            <a:ext cx="1209675" cy="3048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400" b="1"/>
              <a:t>Market View</a:t>
            </a:r>
          </a:p>
        </p:txBody>
      </p:sp>
      <p:sp>
        <p:nvSpPr>
          <p:cNvPr id="40978" name="Text Box 81"/>
          <p:cNvSpPr txBox="1">
            <a:spLocks noChangeArrowheads="1"/>
          </p:cNvSpPr>
          <p:nvPr/>
        </p:nvSpPr>
        <p:spPr bwMode="auto">
          <a:xfrm>
            <a:off x="841375" y="5548313"/>
            <a:ext cx="1404938" cy="3048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400" b="1"/>
              <a:t>Financial View</a:t>
            </a:r>
          </a:p>
        </p:txBody>
      </p:sp>
      <p:sp>
        <p:nvSpPr>
          <p:cNvPr id="40979" name="Line 82"/>
          <p:cNvSpPr>
            <a:spLocks noChangeShapeType="1"/>
          </p:cNvSpPr>
          <p:nvPr/>
        </p:nvSpPr>
        <p:spPr bwMode="auto">
          <a:xfrm>
            <a:off x="795338" y="1931988"/>
            <a:ext cx="7278687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0980" name="Line 83"/>
          <p:cNvSpPr>
            <a:spLocks noChangeShapeType="1"/>
          </p:cNvSpPr>
          <p:nvPr/>
        </p:nvSpPr>
        <p:spPr bwMode="auto">
          <a:xfrm>
            <a:off x="795338" y="4986338"/>
            <a:ext cx="7278687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0981" name="Rectangle 84"/>
          <p:cNvSpPr>
            <a:spLocks noChangeArrowheads="1"/>
          </p:cNvSpPr>
          <p:nvPr/>
        </p:nvSpPr>
        <p:spPr bwMode="auto">
          <a:xfrm>
            <a:off x="4683125" y="4341813"/>
            <a:ext cx="960438" cy="457200"/>
          </a:xfrm>
          <a:prstGeom prst="rect">
            <a:avLst/>
          </a:prstGeom>
          <a:solidFill>
            <a:srgbClr val="C9EAFF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en-US" sz="1600">
                <a:latin typeface="Times New Roman" pitchFamily="18" charset="0"/>
              </a:rPr>
              <a:t>Innovation</a:t>
            </a:r>
          </a:p>
        </p:txBody>
      </p:sp>
      <p:sp>
        <p:nvSpPr>
          <p:cNvPr id="40982" name="Line 85"/>
          <p:cNvSpPr>
            <a:spLocks noChangeShapeType="1"/>
          </p:cNvSpPr>
          <p:nvPr/>
        </p:nvSpPr>
        <p:spPr bwMode="auto">
          <a:xfrm>
            <a:off x="795338" y="4211638"/>
            <a:ext cx="7278687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0983" name="Text Box 86"/>
          <p:cNvSpPr txBox="1">
            <a:spLocks noChangeArrowheads="1"/>
          </p:cNvSpPr>
          <p:nvPr/>
        </p:nvSpPr>
        <p:spPr bwMode="auto">
          <a:xfrm>
            <a:off x="841375" y="4484688"/>
            <a:ext cx="2233613" cy="3048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400" b="1"/>
              <a:t>Learning &amp; Growth View</a:t>
            </a:r>
          </a:p>
        </p:txBody>
      </p:sp>
      <p:cxnSp>
        <p:nvCxnSpPr>
          <p:cNvPr id="40984" name="AutoShape 87"/>
          <p:cNvCxnSpPr>
            <a:cxnSpLocks noChangeShapeType="1"/>
            <a:stCxn id="40965" idx="0"/>
            <a:endCxn id="40981" idx="2"/>
          </p:cNvCxnSpPr>
          <p:nvPr/>
        </p:nvCxnSpPr>
        <p:spPr bwMode="auto">
          <a:xfrm flipV="1">
            <a:off x="5162550" y="4799013"/>
            <a:ext cx="1588" cy="38735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40985" name="AutoShape 88"/>
          <p:cNvCxnSpPr>
            <a:cxnSpLocks noChangeShapeType="1"/>
            <a:stCxn id="40981" idx="0"/>
            <a:endCxn id="40967" idx="3"/>
          </p:cNvCxnSpPr>
          <p:nvPr/>
        </p:nvCxnSpPr>
        <p:spPr bwMode="auto">
          <a:xfrm flipH="1" flipV="1">
            <a:off x="5162550" y="3860800"/>
            <a:ext cx="1588" cy="48101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40986" name="Line 89"/>
          <p:cNvSpPr>
            <a:spLocks noChangeShapeType="1"/>
          </p:cNvSpPr>
          <p:nvPr/>
        </p:nvSpPr>
        <p:spPr bwMode="auto">
          <a:xfrm>
            <a:off x="4165600" y="5772150"/>
            <a:ext cx="19875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87" name="Text Box 90"/>
          <p:cNvSpPr txBox="1">
            <a:spLocks noChangeArrowheads="1"/>
          </p:cNvSpPr>
          <p:nvPr/>
        </p:nvSpPr>
        <p:spPr bwMode="auto">
          <a:xfrm>
            <a:off x="3884613" y="5702300"/>
            <a:ext cx="1062037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Times New Roman" pitchFamily="18" charset="0"/>
              </a:rPr>
              <a:t>Productivity</a:t>
            </a:r>
          </a:p>
        </p:txBody>
      </p:sp>
      <p:sp>
        <p:nvSpPr>
          <p:cNvPr id="40988" name="Text Box 91"/>
          <p:cNvSpPr txBox="1">
            <a:spLocks noChangeArrowheads="1"/>
          </p:cNvSpPr>
          <p:nvPr/>
        </p:nvSpPr>
        <p:spPr bwMode="auto">
          <a:xfrm>
            <a:off x="5621338" y="5702300"/>
            <a:ext cx="808037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latin typeface="Times New Roman" pitchFamily="18" charset="0"/>
              </a:rPr>
              <a:t>Revenue</a:t>
            </a:r>
          </a:p>
        </p:txBody>
      </p:sp>
      <p:sp>
        <p:nvSpPr>
          <p:cNvPr id="40989" name="Text Box 92"/>
          <p:cNvSpPr txBox="1">
            <a:spLocks noChangeArrowheads="1"/>
          </p:cNvSpPr>
          <p:nvPr/>
        </p:nvSpPr>
        <p:spPr bwMode="auto">
          <a:xfrm>
            <a:off x="5360988" y="5613400"/>
            <a:ext cx="273050" cy="30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400"/>
              <a:t>x</a:t>
            </a:r>
          </a:p>
        </p:txBody>
      </p:sp>
      <p:sp>
        <p:nvSpPr>
          <p:cNvPr id="40990" name="Line 93"/>
          <p:cNvSpPr>
            <a:spLocks noChangeShapeType="1"/>
          </p:cNvSpPr>
          <p:nvPr/>
        </p:nvSpPr>
        <p:spPr bwMode="auto">
          <a:xfrm flipV="1">
            <a:off x="4189413" y="5465763"/>
            <a:ext cx="0" cy="31591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0991" name="Line 94"/>
          <p:cNvSpPr>
            <a:spLocks noChangeShapeType="1"/>
          </p:cNvSpPr>
          <p:nvPr/>
        </p:nvSpPr>
        <p:spPr bwMode="auto">
          <a:xfrm flipV="1">
            <a:off x="6135688" y="5465763"/>
            <a:ext cx="0" cy="31591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0992" name="AutoShape 95"/>
          <p:cNvSpPr>
            <a:spLocks noChangeArrowheads="1"/>
          </p:cNvSpPr>
          <p:nvPr/>
        </p:nvSpPr>
        <p:spPr bwMode="auto">
          <a:xfrm>
            <a:off x="5432425" y="5791200"/>
            <a:ext cx="123825" cy="114300"/>
          </a:xfrm>
          <a:prstGeom prst="triangle">
            <a:avLst>
              <a:gd name="adj" fmla="val 50000"/>
            </a:avLst>
          </a:prstGeom>
          <a:solidFill>
            <a:srgbClr val="808080"/>
          </a:solidFill>
          <a:ln w="127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28675" name="Picture 2" descr="BalancedScoreCard_Mobil.eps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5400000">
            <a:off x="1139825" y="-1143000"/>
            <a:ext cx="686435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3074"/>
          <p:cNvGrpSpPr>
            <a:grpSpLocks/>
          </p:cNvGrpSpPr>
          <p:nvPr/>
        </p:nvGrpSpPr>
        <p:grpSpPr bwMode="auto">
          <a:xfrm>
            <a:off x="2786063" y="2663825"/>
            <a:ext cx="3571875" cy="1509713"/>
            <a:chOff x="0" y="0"/>
            <a:chExt cx="2250" cy="951"/>
          </a:xfrm>
        </p:grpSpPr>
        <p:sp>
          <p:nvSpPr>
            <p:cNvPr id="29705" name="Rectangle 3075"/>
            <p:cNvSpPr>
              <a:spLocks noChangeArrowheads="1"/>
            </p:cNvSpPr>
            <p:nvPr/>
          </p:nvSpPr>
          <p:spPr bwMode="auto">
            <a:xfrm>
              <a:off x="0" y="0"/>
              <a:ext cx="2250" cy="0"/>
            </a:xfrm>
            <a:prstGeom prst="rect">
              <a:avLst/>
            </a:prstGeom>
            <a:noFill/>
            <a:ln w="9525">
              <a:noFill/>
              <a:prstDash val="dash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9706" name="Rectangle 3076"/>
            <p:cNvSpPr>
              <a:spLocks noChangeArrowheads="1"/>
            </p:cNvSpPr>
            <p:nvPr/>
          </p:nvSpPr>
          <p:spPr bwMode="auto">
            <a:xfrm>
              <a:off x="0" y="0"/>
              <a:ext cx="2250" cy="951"/>
            </a:xfrm>
            <a:prstGeom prst="rect">
              <a:avLst/>
            </a:prstGeom>
            <a:noFill/>
            <a:ln w="9525">
              <a:noFill/>
              <a:prstDash val="dash"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>
                  <a:latin typeface="Times New Roman" pitchFamily="18" charset="0"/>
                </a:rPr>
                <a:t>  </a:t>
              </a:r>
              <a:r>
                <a:rPr lang="en-US" sz="9300">
                  <a:latin typeface="Times New Roman" pitchFamily="18" charset="0"/>
                </a:rPr>
                <a:t> </a:t>
              </a:r>
              <a:r>
                <a:rPr lang="en-US">
                  <a:latin typeface="Times New Roman" pitchFamily="18" charset="0"/>
                </a:rPr>
                <a:t>                  </a:t>
              </a:r>
            </a:p>
          </p:txBody>
        </p:sp>
      </p:grpSp>
      <p:pic>
        <p:nvPicPr>
          <p:cNvPr id="29699" name="Picture 3077" descr="1107295_130_165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42188" y="2347913"/>
            <a:ext cx="148590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Rectangle 3078"/>
          <p:cNvSpPr>
            <a:spLocks noChangeArrowheads="1"/>
          </p:cNvSpPr>
          <p:nvPr/>
        </p:nvSpPr>
        <p:spPr bwMode="auto">
          <a:xfrm>
            <a:off x="-1487488" y="2692400"/>
            <a:ext cx="9144001" cy="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9701" name="Picture 3079" descr="en_header_matterhor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9113" y="677863"/>
            <a:ext cx="82296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3080" descr="25249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19738" y="2655888"/>
            <a:ext cx="1658937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3" name="Text Box 3081"/>
          <p:cNvSpPr txBox="1">
            <a:spLocks noChangeArrowheads="1"/>
          </p:cNvSpPr>
          <p:nvPr/>
        </p:nvSpPr>
        <p:spPr bwMode="auto">
          <a:xfrm>
            <a:off x="461963" y="2703513"/>
            <a:ext cx="4486275" cy="94456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latin typeface="Times New Roman" pitchFamily="18" charset="0"/>
              </a:rPr>
              <a:t>Mini-Case 1:</a:t>
            </a:r>
          </a:p>
          <a:p>
            <a:pPr eaLnBrk="0" hangingPunct="0"/>
            <a:r>
              <a:rPr lang="en-US" sz="3200">
                <a:latin typeface="Times New Roman" pitchFamily="18" charset="0"/>
              </a:rPr>
              <a:t>The Swiss Watch Industry</a:t>
            </a:r>
          </a:p>
        </p:txBody>
      </p:sp>
      <p:sp>
        <p:nvSpPr>
          <p:cNvPr id="29704" name="Rounded Rectangle 25"/>
          <p:cNvSpPr>
            <a:spLocks noChangeArrowheads="1"/>
          </p:cNvSpPr>
          <p:nvPr/>
        </p:nvSpPr>
        <p:spPr bwMode="auto">
          <a:xfrm>
            <a:off x="555625" y="4995863"/>
            <a:ext cx="2062163" cy="388937"/>
          </a:xfrm>
          <a:prstGeom prst="roundRect">
            <a:avLst>
              <a:gd name="adj" fmla="val 50000"/>
            </a:avLst>
          </a:prstGeom>
          <a:solidFill>
            <a:srgbClr val="FFFFCC"/>
          </a:solidFill>
          <a:ln w="9525" algn="ctr">
            <a:solidFill>
              <a:srgbClr val="FFFFCC"/>
            </a:solidFill>
            <a:prstDash val="dash"/>
            <a:round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/>
              <a:t>Slides handed out in class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Learning Points: </a:t>
            </a:r>
            <a:br>
              <a:rPr lang="en-US" smtClean="0"/>
            </a:br>
            <a:r>
              <a:rPr lang="en-US" smtClean="0"/>
              <a:t>	Concept and Framework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0" y="766763"/>
            <a:ext cx="9031288" cy="597693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1800" dirty="0" smtClean="0"/>
          </a:p>
          <a:p>
            <a:pPr eaLnBrk="1" hangingPunct="1">
              <a:lnSpc>
                <a:spcPct val="80000"/>
              </a:lnSpc>
              <a:buClr>
                <a:srgbClr val="FF3300"/>
              </a:buClr>
            </a:pPr>
            <a:r>
              <a:rPr lang="en-US" sz="1800" dirty="0" smtClean="0">
                <a:solidFill>
                  <a:srgbClr val="FF3300"/>
                </a:solidFill>
              </a:rPr>
              <a:t>Course administration and expectations: </a:t>
            </a:r>
            <a:r>
              <a:rPr lang="en-US" sz="1800" dirty="0" smtClean="0"/>
              <a:t>Goals of this course: </a:t>
            </a:r>
          </a:p>
          <a:p>
            <a:pPr lvl="1" eaLnBrk="1" hangingPunct="1">
              <a:lnSpc>
                <a:spcPct val="80000"/>
              </a:lnSpc>
              <a:buFontTx/>
              <a:buAutoNum type="arabicPeriod"/>
            </a:pPr>
            <a:r>
              <a:rPr lang="en-US" sz="1600" dirty="0" smtClean="0"/>
              <a:t>Asses an existing operations strategy (Evaluate OS)</a:t>
            </a:r>
          </a:p>
          <a:p>
            <a:pPr lvl="1" eaLnBrk="1" hangingPunct="1">
              <a:lnSpc>
                <a:spcPct val="80000"/>
              </a:lnSpc>
              <a:buFontTx/>
              <a:buAutoNum type="arabicPeriod"/>
            </a:pPr>
            <a:r>
              <a:rPr lang="en-US" sz="1600" dirty="0" smtClean="0"/>
              <a:t>Improve the operations strategy (Build better OS)</a:t>
            </a:r>
          </a:p>
          <a:p>
            <a:pPr lvl="1" eaLnBrk="1" hangingPunct="1">
              <a:lnSpc>
                <a:spcPct val="80000"/>
              </a:lnSpc>
              <a:buFontTx/>
              <a:buAutoNum type="arabicPeriod"/>
            </a:pPr>
            <a:endParaRPr lang="en-US" sz="1600" dirty="0" smtClean="0">
              <a:solidFill>
                <a:srgbClr val="FF3300"/>
              </a:solidFill>
            </a:endParaRPr>
          </a:p>
          <a:p>
            <a:pPr eaLnBrk="1" hangingPunct="1">
              <a:lnSpc>
                <a:spcPct val="80000"/>
              </a:lnSpc>
              <a:buClr>
                <a:srgbClr val="FF3300"/>
              </a:buClr>
            </a:pPr>
            <a:r>
              <a:rPr lang="en-US" sz="1800" dirty="0" smtClean="0">
                <a:solidFill>
                  <a:srgbClr val="FF3300"/>
                </a:solidFill>
              </a:rPr>
              <a:t>Explain the Concept of Operations Strategy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1600" dirty="0" smtClean="0"/>
              <a:t>Relationship to competitive strategy and operations mgt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1600" dirty="0" smtClean="0"/>
              <a:t>Three complementary views of operations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1600" dirty="0" smtClean="0"/>
              <a:t>Principle of value maximization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1600" dirty="0" smtClean="0"/>
              <a:t>A working definition for ops </a:t>
            </a:r>
            <a:r>
              <a:rPr lang="en-US" sz="1600" dirty="0" err="1" smtClean="0"/>
              <a:t>strat</a:t>
            </a:r>
            <a:r>
              <a:rPr lang="en-US" sz="1600" dirty="0" smtClean="0"/>
              <a:t>:: configuring activity networks and developing resources such that their competencies maximize NPV</a:t>
            </a:r>
          </a:p>
          <a:p>
            <a:pPr lvl="2" eaLnBrk="1" hangingPunct="1">
              <a:lnSpc>
                <a:spcPct val="80000"/>
              </a:lnSpc>
              <a:buClr>
                <a:srgbClr val="FF3300"/>
              </a:buClr>
            </a:pPr>
            <a:endParaRPr lang="en-US" sz="1400" dirty="0" smtClean="0"/>
          </a:p>
          <a:p>
            <a:pPr eaLnBrk="1" hangingPunct="1">
              <a:lnSpc>
                <a:spcPct val="80000"/>
              </a:lnSpc>
              <a:buClr>
                <a:srgbClr val="FF3300"/>
              </a:buClr>
            </a:pPr>
            <a:r>
              <a:rPr lang="en-US" sz="1800" dirty="0" smtClean="0">
                <a:solidFill>
                  <a:srgbClr val="FF3300"/>
                </a:solidFill>
              </a:rPr>
              <a:t>Introduce a Framework for Operations Strategy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1600" dirty="0" smtClean="0"/>
              <a:t>Principle of Alignment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1600" dirty="0" smtClean="0"/>
              <a:t>Key decisions in operations strategy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§"/>
            </a:pPr>
            <a:r>
              <a:rPr lang="en-US" sz="1600" dirty="0" smtClean="0"/>
              <a:t>Tools to tailor ops </a:t>
            </a:r>
            <a:r>
              <a:rPr lang="en-US" sz="1600" dirty="0" err="1" smtClean="0"/>
              <a:t>strat</a:t>
            </a:r>
            <a:r>
              <a:rPr lang="en-US" sz="1600" dirty="0" smtClean="0"/>
              <a:t> </a:t>
            </a:r>
          </a:p>
          <a:p>
            <a:pPr lvl="2" eaLnBrk="1" hangingPunct="1">
              <a:lnSpc>
                <a:spcPct val="80000"/>
              </a:lnSpc>
              <a:buClr>
                <a:srgbClr val="FF3300"/>
              </a:buClr>
            </a:pPr>
            <a:endParaRPr lang="en-US" sz="1400" dirty="0" smtClean="0"/>
          </a:p>
          <a:p>
            <a:pPr eaLnBrk="1" hangingPunct="1">
              <a:lnSpc>
                <a:spcPct val="80000"/>
              </a:lnSpc>
              <a:buClr>
                <a:srgbClr val="FF3300"/>
              </a:buClr>
            </a:pPr>
            <a:r>
              <a:rPr lang="en-US" sz="1800" dirty="0" smtClean="0">
                <a:solidFill>
                  <a:srgbClr val="FF3300"/>
                </a:solidFill>
              </a:rPr>
              <a:t>Example of the Framework</a:t>
            </a:r>
          </a:p>
          <a:p>
            <a:pPr lvl="1" eaLnBrk="1" hangingPunct="1">
              <a:lnSpc>
                <a:spcPct val="80000"/>
              </a:lnSpc>
              <a:buClr>
                <a:srgbClr val="FF3300"/>
              </a:buClr>
            </a:pPr>
            <a:r>
              <a:rPr lang="en-US" sz="1600" b="1" dirty="0" smtClean="0"/>
              <a:t>Mini-case 1: </a:t>
            </a:r>
            <a:r>
              <a:rPr lang="en-US" sz="1600" i="1" dirty="0" smtClean="0"/>
              <a:t>Swiss Watch Industry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400" dirty="0" smtClean="0"/>
              <a:t>Illustrates the framework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400" dirty="0" smtClean="0"/>
              <a:t>Qualitative discussion of competency space and impact of moving position </a:t>
            </a:r>
            <a:r>
              <a:rPr lang="en-US" sz="1400" i="1" dirty="0" smtClean="0"/>
              <a:t>and </a:t>
            </a:r>
            <a:r>
              <a:rPr lang="en-US" sz="1400" dirty="0" smtClean="0"/>
              <a:t>frontier (quantify next wk)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600" dirty="0" smtClean="0"/>
              <a:t>Retail banking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600" dirty="0" smtClean="0"/>
              <a:t>Zara (textbook)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Line 1"/>
          <p:cNvSpPr>
            <a:spLocks noChangeShapeType="1"/>
          </p:cNvSpPr>
          <p:nvPr/>
        </p:nvSpPr>
        <p:spPr bwMode="auto">
          <a:xfrm>
            <a:off x="12700" y="6615113"/>
            <a:ext cx="9131300" cy="0"/>
          </a:xfrm>
          <a:prstGeom prst="line">
            <a:avLst/>
          </a:prstGeom>
          <a:noFill/>
          <a:ln w="18062">
            <a:solidFill>
              <a:srgbClr val="000000"/>
            </a:solidFill>
            <a:round/>
            <a:headEnd/>
            <a:tailEnd/>
          </a:ln>
        </p:spPr>
        <p:txBody>
          <a:bodyPr lIns="64291" tIns="32146" rIns="64291" bIns="32146"/>
          <a:lstStyle/>
          <a:p>
            <a:endParaRPr lang="en-US"/>
          </a:p>
        </p:txBody>
      </p:sp>
      <p:sp>
        <p:nvSpPr>
          <p:cNvPr id="7171" name="Line 5"/>
          <p:cNvSpPr>
            <a:spLocks noChangeShapeType="1"/>
          </p:cNvSpPr>
          <p:nvPr/>
        </p:nvSpPr>
        <p:spPr bwMode="auto">
          <a:xfrm>
            <a:off x="0" y="987425"/>
            <a:ext cx="9131300" cy="0"/>
          </a:xfrm>
          <a:prstGeom prst="line">
            <a:avLst/>
          </a:prstGeom>
          <a:noFill/>
          <a:ln w="72248">
            <a:solidFill>
              <a:srgbClr val="000000"/>
            </a:solidFill>
            <a:round/>
            <a:headEnd/>
            <a:tailEnd/>
          </a:ln>
        </p:spPr>
        <p:txBody>
          <a:bodyPr lIns="64291" tIns="32146" rIns="64291" bIns="32146"/>
          <a:lstStyle/>
          <a:p>
            <a:endParaRPr lang="en-US"/>
          </a:p>
        </p:txBody>
      </p:sp>
      <p:sp>
        <p:nvSpPr>
          <p:cNvPr id="7172" name="Rectangle 6"/>
          <p:cNvSpPr>
            <a:spLocks noGrp="1" noChangeArrowheads="1"/>
          </p:cNvSpPr>
          <p:nvPr>
            <p:ph type="title"/>
          </p:nvPr>
        </p:nvSpPr>
        <p:spPr>
          <a:xfrm>
            <a:off x="381000" y="265113"/>
            <a:ext cx="8229600" cy="646112"/>
          </a:xfrm>
        </p:spPr>
        <p:txBody>
          <a:bodyPr lIns="88896" tIns="50798" rIns="88896" bIns="50798"/>
          <a:lstStyle/>
          <a:p>
            <a:pPr defTabSz="912813"/>
            <a:r>
              <a:rPr lang="en-US" sz="2700" smtClean="0">
                <a:solidFill>
                  <a:srgbClr val="3333CC"/>
                </a:solidFill>
                <a:latin typeface="Optima" charset="0"/>
                <a:ea typeface="Optima" charset="0"/>
                <a:cs typeface="Optima" charset="0"/>
                <a:sym typeface="Optima" charset="0"/>
              </a:rPr>
              <a:t>“Route to the top” of CEOs of S&amp;P 500 companies</a:t>
            </a:r>
            <a:endParaRPr lang="en-US" smtClean="0"/>
          </a:p>
        </p:txBody>
      </p:sp>
      <p:pic>
        <p:nvPicPr>
          <p:cNvPr id="5127" name="Picture 7" descr="imag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50" y="1517650"/>
            <a:ext cx="4279900" cy="2217738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5128" name="Picture 8" descr="imag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56075" y="3578225"/>
            <a:ext cx="4994275" cy="2779713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100138" y="1054100"/>
            <a:ext cx="4237037" cy="763588"/>
            <a:chOff x="0" y="0"/>
            <a:chExt cx="475" cy="86"/>
          </a:xfrm>
        </p:grpSpPr>
        <p:sp>
          <p:nvSpPr>
            <p:cNvPr id="7180" name="AutoShape 10"/>
            <p:cNvSpPr>
              <a:spLocks/>
            </p:cNvSpPr>
            <p:nvPr/>
          </p:nvSpPr>
          <p:spPr bwMode="auto">
            <a:xfrm>
              <a:off x="0" y="0"/>
              <a:ext cx="475" cy="86"/>
            </a:xfrm>
            <a:custGeom>
              <a:avLst/>
              <a:gdLst>
                <a:gd name="T0" fmla="*/ 3109 w 21600"/>
                <a:gd name="T1" fmla="*/ 0 h 21600"/>
                <a:gd name="T2" fmla="*/ 3109 w 21600"/>
                <a:gd name="T3" fmla="*/ 9649 h 21600"/>
                <a:gd name="T4" fmla="*/ 3109 w 21600"/>
                <a:gd name="T5" fmla="*/ 13784 h 21600"/>
                <a:gd name="T6" fmla="*/ 3109 w 21600"/>
                <a:gd name="T7" fmla="*/ 16541 h 21600"/>
                <a:gd name="T8" fmla="*/ 6190 w 21600"/>
                <a:gd name="T9" fmla="*/ 16541 h 21600"/>
                <a:gd name="T10" fmla="*/ 0 w 21600"/>
                <a:gd name="T11" fmla="*/ 21600 h 21600"/>
                <a:gd name="T12" fmla="*/ 10813 w 21600"/>
                <a:gd name="T13" fmla="*/ 16541 h 21600"/>
                <a:gd name="T14" fmla="*/ 21600 w 21600"/>
                <a:gd name="T15" fmla="*/ 16541 h 21600"/>
                <a:gd name="T16" fmla="*/ 21600 w 21600"/>
                <a:gd name="T17" fmla="*/ 13784 h 21600"/>
                <a:gd name="T18" fmla="*/ 21600 w 21600"/>
                <a:gd name="T19" fmla="*/ 9649 h 21600"/>
                <a:gd name="T20" fmla="*/ 21600 w 21600"/>
                <a:gd name="T21" fmla="*/ 0 h 21600"/>
                <a:gd name="T22" fmla="*/ 10813 w 21600"/>
                <a:gd name="T23" fmla="*/ 0 h 21600"/>
                <a:gd name="T24" fmla="*/ 6190 w 21600"/>
                <a:gd name="T25" fmla="*/ 0 h 216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00"/>
                <a:gd name="T40" fmla="*/ 0 h 21600"/>
                <a:gd name="T41" fmla="*/ 21600 w 21600"/>
                <a:gd name="T42" fmla="*/ 21600 h 2160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00" h="21600">
                  <a:moveTo>
                    <a:pt x="3109" y="0"/>
                  </a:moveTo>
                  <a:lnTo>
                    <a:pt x="3109" y="9649"/>
                  </a:lnTo>
                  <a:lnTo>
                    <a:pt x="3109" y="13784"/>
                  </a:lnTo>
                  <a:lnTo>
                    <a:pt x="3109" y="16541"/>
                  </a:lnTo>
                  <a:lnTo>
                    <a:pt x="6190" y="16541"/>
                  </a:lnTo>
                  <a:lnTo>
                    <a:pt x="0" y="21600"/>
                  </a:lnTo>
                  <a:lnTo>
                    <a:pt x="10813" y="16541"/>
                  </a:lnTo>
                  <a:lnTo>
                    <a:pt x="21600" y="16541"/>
                  </a:lnTo>
                  <a:lnTo>
                    <a:pt x="21600" y="13784"/>
                  </a:lnTo>
                  <a:lnTo>
                    <a:pt x="21600" y="9649"/>
                  </a:lnTo>
                  <a:lnTo>
                    <a:pt x="21600" y="0"/>
                  </a:lnTo>
                  <a:lnTo>
                    <a:pt x="10813" y="0"/>
                  </a:lnTo>
                  <a:lnTo>
                    <a:pt x="6190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3546" cap="flat" cmpd="sng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72248" tIns="72248" rIns="72248" bIns="72248" anchor="ctr"/>
            <a:lstStyle/>
            <a:p>
              <a:endParaRPr lang="en-US"/>
            </a:p>
          </p:txBody>
        </p:sp>
        <p:sp>
          <p:nvSpPr>
            <p:cNvPr id="7181" name="Rectangle 11"/>
            <p:cNvSpPr>
              <a:spLocks/>
            </p:cNvSpPr>
            <p:nvPr/>
          </p:nvSpPr>
          <p:spPr bwMode="auto">
            <a:xfrm>
              <a:off x="68" y="0"/>
              <a:ext cx="407" cy="66"/>
            </a:xfrm>
            <a:prstGeom prst="rect">
              <a:avLst/>
            </a:prstGeom>
            <a:noFill/>
            <a:ln w="12700">
              <a:noFill/>
              <a:miter lim="0"/>
              <a:headEnd/>
              <a:tailEnd/>
            </a:ln>
          </p:spPr>
          <p:txBody>
            <a:bodyPr lIns="126435" tIns="72248" rIns="126435" bIns="72248"/>
            <a:lstStyle/>
            <a:p>
              <a:pPr marL="303213" indent="-303213" defTabSz="912813">
                <a:spcBef>
                  <a:spcPts val="850"/>
                </a:spcBef>
                <a:buClr>
                  <a:srgbClr val="D16349"/>
                </a:buClr>
                <a:buSzPct val="100000"/>
                <a:buFont typeface="TimesNewRomanPSMT" charset="0"/>
                <a:buChar char="■"/>
              </a:pPr>
              <a:r>
                <a:rPr lang="en-US" sz="1500">
                  <a:latin typeface="Optima" charset="0"/>
                  <a:sym typeface="Optima" charset="0"/>
                </a:rPr>
                <a:t>42% had Operations experience at some point in their career</a:t>
              </a:r>
              <a:endParaRPr lang="en-US"/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979488" y="4562475"/>
            <a:ext cx="3300412" cy="1077913"/>
            <a:chOff x="0" y="0"/>
            <a:chExt cx="370" cy="121"/>
          </a:xfrm>
        </p:grpSpPr>
        <p:sp>
          <p:nvSpPr>
            <p:cNvPr id="7178" name="AutoShape 13"/>
            <p:cNvSpPr>
              <a:spLocks/>
            </p:cNvSpPr>
            <p:nvPr/>
          </p:nvSpPr>
          <p:spPr bwMode="auto">
            <a:xfrm>
              <a:off x="0" y="0"/>
              <a:ext cx="370" cy="121"/>
            </a:xfrm>
            <a:custGeom>
              <a:avLst/>
              <a:gdLst>
                <a:gd name="T0" fmla="*/ 0 w 21600"/>
                <a:gd name="T1" fmla="*/ 4938 h 21600"/>
                <a:gd name="T2" fmla="*/ 0 w 21600"/>
                <a:gd name="T3" fmla="*/ 7715 h 21600"/>
                <a:gd name="T4" fmla="*/ 0 w 21600"/>
                <a:gd name="T5" fmla="*/ 11880 h 21600"/>
                <a:gd name="T6" fmla="*/ 0 w 21600"/>
                <a:gd name="T7" fmla="*/ 21600 h 21600"/>
                <a:gd name="T8" fmla="*/ 11641 w 21600"/>
                <a:gd name="T9" fmla="*/ 21600 h 21600"/>
                <a:gd name="T10" fmla="*/ 16631 w 21600"/>
                <a:gd name="T11" fmla="*/ 21600 h 21600"/>
                <a:gd name="T12" fmla="*/ 19957 w 21600"/>
                <a:gd name="T13" fmla="*/ 21600 h 21600"/>
                <a:gd name="T14" fmla="*/ 19957 w 21600"/>
                <a:gd name="T15" fmla="*/ 11880 h 21600"/>
                <a:gd name="T16" fmla="*/ 19957 w 21600"/>
                <a:gd name="T17" fmla="*/ 7715 h 21600"/>
                <a:gd name="T18" fmla="*/ 19957 w 21600"/>
                <a:gd name="T19" fmla="*/ 4938 h 21600"/>
                <a:gd name="T20" fmla="*/ 16631 w 21600"/>
                <a:gd name="T21" fmla="*/ 4938 h 21600"/>
                <a:gd name="T22" fmla="*/ 21600 w 21600"/>
                <a:gd name="T23" fmla="*/ 0 h 21600"/>
                <a:gd name="T24" fmla="*/ 11641 w 21600"/>
                <a:gd name="T25" fmla="*/ 4938 h 216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00"/>
                <a:gd name="T40" fmla="*/ 0 h 21600"/>
                <a:gd name="T41" fmla="*/ 21600 w 21600"/>
                <a:gd name="T42" fmla="*/ 21600 h 2160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00" h="21600">
                  <a:moveTo>
                    <a:pt x="0" y="4938"/>
                  </a:moveTo>
                  <a:lnTo>
                    <a:pt x="0" y="7715"/>
                  </a:lnTo>
                  <a:lnTo>
                    <a:pt x="0" y="11880"/>
                  </a:lnTo>
                  <a:lnTo>
                    <a:pt x="0" y="21600"/>
                  </a:lnTo>
                  <a:lnTo>
                    <a:pt x="11641" y="21600"/>
                  </a:lnTo>
                  <a:lnTo>
                    <a:pt x="16631" y="21600"/>
                  </a:lnTo>
                  <a:lnTo>
                    <a:pt x="19957" y="21600"/>
                  </a:lnTo>
                  <a:lnTo>
                    <a:pt x="19957" y="11880"/>
                  </a:lnTo>
                  <a:lnTo>
                    <a:pt x="19957" y="7715"/>
                  </a:lnTo>
                  <a:lnTo>
                    <a:pt x="19957" y="4938"/>
                  </a:lnTo>
                  <a:lnTo>
                    <a:pt x="16631" y="4938"/>
                  </a:lnTo>
                  <a:lnTo>
                    <a:pt x="21600" y="0"/>
                  </a:lnTo>
                  <a:lnTo>
                    <a:pt x="11641" y="493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3546" cap="flat" cmpd="sng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7179" name="Rectangle 14"/>
            <p:cNvSpPr>
              <a:spLocks/>
            </p:cNvSpPr>
            <p:nvPr/>
          </p:nvSpPr>
          <p:spPr bwMode="auto">
            <a:xfrm>
              <a:off x="0" y="27"/>
              <a:ext cx="342" cy="94"/>
            </a:xfrm>
            <a:prstGeom prst="rect">
              <a:avLst/>
            </a:prstGeom>
            <a:noFill/>
            <a:ln w="12700">
              <a:noFill/>
              <a:miter lim="0"/>
              <a:headEnd/>
              <a:tailEnd/>
            </a:ln>
          </p:spPr>
          <p:txBody>
            <a:bodyPr lIns="126435" tIns="72248" rIns="126435" bIns="72248"/>
            <a:lstStyle/>
            <a:p>
              <a:pPr marL="303213" indent="-303213" defTabSz="912813">
                <a:spcBef>
                  <a:spcPts val="850"/>
                </a:spcBef>
                <a:buClr>
                  <a:srgbClr val="D16349"/>
                </a:buClr>
                <a:buSzPct val="100000"/>
                <a:buFont typeface="TimesNewRomanPSMT" charset="0"/>
                <a:buChar char="■"/>
              </a:pPr>
              <a:r>
                <a:rPr lang="en-US" sz="1500">
                  <a:latin typeface="Optima" charset="0"/>
                  <a:sym typeface="Optima" charset="0"/>
                </a:rPr>
                <a:t>31% were in Operations immediately before  becoming CEO</a:t>
              </a:r>
              <a:endParaRPr lang="en-US"/>
            </a:p>
          </p:txBody>
        </p:sp>
      </p:grpSp>
      <p:sp>
        <p:nvSpPr>
          <p:cNvPr id="5135" name="Rectangle 15"/>
          <p:cNvSpPr>
            <a:spLocks/>
          </p:cNvSpPr>
          <p:nvPr/>
        </p:nvSpPr>
        <p:spPr bwMode="auto">
          <a:xfrm>
            <a:off x="0" y="6324600"/>
            <a:ext cx="4816475" cy="271463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  <p:txBody>
          <a:bodyPr lIns="88896" tIns="50798" rIns="88896" bIns="50798">
            <a:spAutoFit/>
          </a:bodyPr>
          <a:lstStyle/>
          <a:p>
            <a:pPr defTabSz="912813"/>
            <a:r>
              <a:rPr lang="en-US" sz="1100">
                <a:latin typeface="Optima" charset="0"/>
                <a:sym typeface="Optima" charset="0"/>
              </a:rPr>
              <a:t>Source: Spencer Stuart “Route to the top” Survey, 2008</a:t>
            </a:r>
            <a:endParaRPr lang="en-US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5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98425" y="1055688"/>
            <a:ext cx="8380413" cy="4572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200"/>
              <a:t>Manufacturing leaders handle much more than manufacturing: more than 40 percent oversee customer service and R&amp;D.</a:t>
            </a:r>
          </a:p>
          <a:p>
            <a:pPr eaLnBrk="0" hangingPunct="0"/>
            <a:r>
              <a:rPr lang="en-US" sz="1200"/>
              <a:t>Clearly, for services and non-manufacturing operations, these numbers only increase.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642938" y="1490663"/>
            <a:ext cx="7848600" cy="3832225"/>
          </a:xfrm>
          <a:prstGeom prst="rect">
            <a:avLst/>
          </a:prstGeom>
          <a:solidFill>
            <a:srgbClr val="EAEAEA"/>
          </a:solidFill>
          <a:ln w="0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96" name="Freeform 4"/>
          <p:cNvSpPr>
            <a:spLocks/>
          </p:cNvSpPr>
          <p:nvPr/>
        </p:nvSpPr>
        <p:spPr bwMode="auto">
          <a:xfrm>
            <a:off x="2119313" y="1676400"/>
            <a:ext cx="133350" cy="3295650"/>
          </a:xfrm>
          <a:custGeom>
            <a:avLst/>
            <a:gdLst>
              <a:gd name="T0" fmla="*/ 0 w 84"/>
              <a:gd name="T1" fmla="*/ 2147483647 h 2076"/>
              <a:gd name="T2" fmla="*/ 2147483647 w 84"/>
              <a:gd name="T3" fmla="*/ 2147483647 h 2076"/>
              <a:gd name="T4" fmla="*/ 2147483647 w 84"/>
              <a:gd name="T5" fmla="*/ 0 h 2076"/>
              <a:gd name="T6" fmla="*/ 0 w 84"/>
              <a:gd name="T7" fmla="*/ 2147483647 h 2076"/>
              <a:gd name="T8" fmla="*/ 0 w 84"/>
              <a:gd name="T9" fmla="*/ 2147483647 h 20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4"/>
              <a:gd name="T16" fmla="*/ 0 h 2076"/>
              <a:gd name="T17" fmla="*/ 84 w 84"/>
              <a:gd name="T18" fmla="*/ 2076 h 20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4" h="2076">
                <a:moveTo>
                  <a:pt x="0" y="2076"/>
                </a:moveTo>
                <a:lnTo>
                  <a:pt x="84" y="2010"/>
                </a:lnTo>
                <a:lnTo>
                  <a:pt x="84" y="0"/>
                </a:lnTo>
                <a:lnTo>
                  <a:pt x="0" y="66"/>
                </a:lnTo>
                <a:lnTo>
                  <a:pt x="0" y="2076"/>
                </a:lnTo>
                <a:close/>
              </a:path>
            </a:pathLst>
          </a:cu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97" name="Freeform 5"/>
          <p:cNvSpPr>
            <a:spLocks/>
          </p:cNvSpPr>
          <p:nvPr/>
        </p:nvSpPr>
        <p:spPr bwMode="auto">
          <a:xfrm>
            <a:off x="2119313" y="4867275"/>
            <a:ext cx="6210300" cy="104775"/>
          </a:xfrm>
          <a:custGeom>
            <a:avLst/>
            <a:gdLst>
              <a:gd name="T0" fmla="*/ 0 w 3912"/>
              <a:gd name="T1" fmla="*/ 2147483647 h 66"/>
              <a:gd name="T2" fmla="*/ 2147483647 w 3912"/>
              <a:gd name="T3" fmla="*/ 2147483647 h 66"/>
              <a:gd name="T4" fmla="*/ 2147483647 w 3912"/>
              <a:gd name="T5" fmla="*/ 0 h 66"/>
              <a:gd name="T6" fmla="*/ 2147483647 w 3912"/>
              <a:gd name="T7" fmla="*/ 0 h 66"/>
              <a:gd name="T8" fmla="*/ 0 w 3912"/>
              <a:gd name="T9" fmla="*/ 2147483647 h 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12"/>
              <a:gd name="T16" fmla="*/ 0 h 66"/>
              <a:gd name="T17" fmla="*/ 3912 w 3912"/>
              <a:gd name="T18" fmla="*/ 66 h 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12" h="66">
                <a:moveTo>
                  <a:pt x="0" y="66"/>
                </a:moveTo>
                <a:lnTo>
                  <a:pt x="3828" y="66"/>
                </a:lnTo>
                <a:lnTo>
                  <a:pt x="3912" y="0"/>
                </a:lnTo>
                <a:lnTo>
                  <a:pt x="84" y="0"/>
                </a:lnTo>
                <a:lnTo>
                  <a:pt x="0" y="66"/>
                </a:lnTo>
                <a:close/>
              </a:path>
            </a:pathLst>
          </a:custGeom>
          <a:solidFill>
            <a:srgbClr val="CCEC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2252663" y="1676400"/>
            <a:ext cx="6076950" cy="3190875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99" name="Freeform 7"/>
          <p:cNvSpPr>
            <a:spLocks/>
          </p:cNvSpPr>
          <p:nvPr/>
        </p:nvSpPr>
        <p:spPr bwMode="auto">
          <a:xfrm>
            <a:off x="2119313" y="1676400"/>
            <a:ext cx="133350" cy="3295650"/>
          </a:xfrm>
          <a:custGeom>
            <a:avLst/>
            <a:gdLst>
              <a:gd name="T0" fmla="*/ 0 w 14"/>
              <a:gd name="T1" fmla="*/ 2147483647 h 346"/>
              <a:gd name="T2" fmla="*/ 2147483647 w 14"/>
              <a:gd name="T3" fmla="*/ 2147483647 h 346"/>
              <a:gd name="T4" fmla="*/ 2147483647 w 14"/>
              <a:gd name="T5" fmla="*/ 0 h 346"/>
              <a:gd name="T6" fmla="*/ 0 60000 65536"/>
              <a:gd name="T7" fmla="*/ 0 60000 65536"/>
              <a:gd name="T8" fmla="*/ 0 60000 65536"/>
              <a:gd name="T9" fmla="*/ 0 w 14"/>
              <a:gd name="T10" fmla="*/ 0 h 346"/>
              <a:gd name="T11" fmla="*/ 14 w 14"/>
              <a:gd name="T12" fmla="*/ 346 h 34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" h="346">
                <a:moveTo>
                  <a:pt x="0" y="346"/>
                </a:moveTo>
                <a:lnTo>
                  <a:pt x="14" y="335"/>
                </a:lnTo>
                <a:lnTo>
                  <a:pt x="14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00" name="Freeform 8"/>
          <p:cNvSpPr>
            <a:spLocks/>
          </p:cNvSpPr>
          <p:nvPr/>
        </p:nvSpPr>
        <p:spPr bwMode="auto">
          <a:xfrm>
            <a:off x="2881313" y="1676400"/>
            <a:ext cx="133350" cy="3295650"/>
          </a:xfrm>
          <a:custGeom>
            <a:avLst/>
            <a:gdLst>
              <a:gd name="T0" fmla="*/ 0 w 14"/>
              <a:gd name="T1" fmla="*/ 2147483647 h 346"/>
              <a:gd name="T2" fmla="*/ 2147483647 w 14"/>
              <a:gd name="T3" fmla="*/ 2147483647 h 346"/>
              <a:gd name="T4" fmla="*/ 2147483647 w 14"/>
              <a:gd name="T5" fmla="*/ 0 h 346"/>
              <a:gd name="T6" fmla="*/ 0 60000 65536"/>
              <a:gd name="T7" fmla="*/ 0 60000 65536"/>
              <a:gd name="T8" fmla="*/ 0 60000 65536"/>
              <a:gd name="T9" fmla="*/ 0 w 14"/>
              <a:gd name="T10" fmla="*/ 0 h 346"/>
              <a:gd name="T11" fmla="*/ 14 w 14"/>
              <a:gd name="T12" fmla="*/ 346 h 34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" h="346">
                <a:moveTo>
                  <a:pt x="0" y="346"/>
                </a:moveTo>
                <a:lnTo>
                  <a:pt x="14" y="335"/>
                </a:lnTo>
                <a:lnTo>
                  <a:pt x="14" y="0"/>
                </a:lnTo>
              </a:path>
            </a:pathLst>
          </a:custGeom>
          <a:noFill/>
          <a:ln w="0">
            <a:solidFill>
              <a:srgbClr val="80808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01" name="Freeform 9"/>
          <p:cNvSpPr>
            <a:spLocks/>
          </p:cNvSpPr>
          <p:nvPr/>
        </p:nvSpPr>
        <p:spPr bwMode="auto">
          <a:xfrm>
            <a:off x="3633788" y="1676400"/>
            <a:ext cx="142875" cy="3295650"/>
          </a:xfrm>
          <a:custGeom>
            <a:avLst/>
            <a:gdLst>
              <a:gd name="T0" fmla="*/ 0 w 15"/>
              <a:gd name="T1" fmla="*/ 2147483647 h 346"/>
              <a:gd name="T2" fmla="*/ 2147483647 w 15"/>
              <a:gd name="T3" fmla="*/ 2147483647 h 346"/>
              <a:gd name="T4" fmla="*/ 2147483647 w 15"/>
              <a:gd name="T5" fmla="*/ 0 h 346"/>
              <a:gd name="T6" fmla="*/ 0 60000 65536"/>
              <a:gd name="T7" fmla="*/ 0 60000 65536"/>
              <a:gd name="T8" fmla="*/ 0 60000 65536"/>
              <a:gd name="T9" fmla="*/ 0 w 15"/>
              <a:gd name="T10" fmla="*/ 0 h 346"/>
              <a:gd name="T11" fmla="*/ 15 w 15"/>
              <a:gd name="T12" fmla="*/ 346 h 34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" h="346">
                <a:moveTo>
                  <a:pt x="0" y="346"/>
                </a:moveTo>
                <a:lnTo>
                  <a:pt x="15" y="335"/>
                </a:lnTo>
                <a:lnTo>
                  <a:pt x="15" y="0"/>
                </a:lnTo>
              </a:path>
            </a:pathLst>
          </a:custGeom>
          <a:noFill/>
          <a:ln w="0">
            <a:solidFill>
              <a:srgbClr val="80808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02" name="Freeform 10"/>
          <p:cNvSpPr>
            <a:spLocks/>
          </p:cNvSpPr>
          <p:nvPr/>
        </p:nvSpPr>
        <p:spPr bwMode="auto">
          <a:xfrm>
            <a:off x="4395788" y="1676400"/>
            <a:ext cx="133350" cy="3295650"/>
          </a:xfrm>
          <a:custGeom>
            <a:avLst/>
            <a:gdLst>
              <a:gd name="T0" fmla="*/ 0 w 14"/>
              <a:gd name="T1" fmla="*/ 2147483647 h 346"/>
              <a:gd name="T2" fmla="*/ 2147483647 w 14"/>
              <a:gd name="T3" fmla="*/ 2147483647 h 346"/>
              <a:gd name="T4" fmla="*/ 2147483647 w 14"/>
              <a:gd name="T5" fmla="*/ 0 h 346"/>
              <a:gd name="T6" fmla="*/ 0 60000 65536"/>
              <a:gd name="T7" fmla="*/ 0 60000 65536"/>
              <a:gd name="T8" fmla="*/ 0 60000 65536"/>
              <a:gd name="T9" fmla="*/ 0 w 14"/>
              <a:gd name="T10" fmla="*/ 0 h 346"/>
              <a:gd name="T11" fmla="*/ 14 w 14"/>
              <a:gd name="T12" fmla="*/ 346 h 34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" h="346">
                <a:moveTo>
                  <a:pt x="0" y="346"/>
                </a:moveTo>
                <a:lnTo>
                  <a:pt x="14" y="335"/>
                </a:lnTo>
                <a:lnTo>
                  <a:pt x="14" y="0"/>
                </a:lnTo>
              </a:path>
            </a:pathLst>
          </a:custGeom>
          <a:noFill/>
          <a:ln w="0">
            <a:solidFill>
              <a:srgbClr val="80808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03" name="Freeform 11"/>
          <p:cNvSpPr>
            <a:spLocks/>
          </p:cNvSpPr>
          <p:nvPr/>
        </p:nvSpPr>
        <p:spPr bwMode="auto">
          <a:xfrm>
            <a:off x="5157788" y="1676400"/>
            <a:ext cx="133350" cy="3295650"/>
          </a:xfrm>
          <a:custGeom>
            <a:avLst/>
            <a:gdLst>
              <a:gd name="T0" fmla="*/ 0 w 14"/>
              <a:gd name="T1" fmla="*/ 2147483647 h 346"/>
              <a:gd name="T2" fmla="*/ 2147483647 w 14"/>
              <a:gd name="T3" fmla="*/ 2147483647 h 346"/>
              <a:gd name="T4" fmla="*/ 2147483647 w 14"/>
              <a:gd name="T5" fmla="*/ 0 h 346"/>
              <a:gd name="T6" fmla="*/ 0 60000 65536"/>
              <a:gd name="T7" fmla="*/ 0 60000 65536"/>
              <a:gd name="T8" fmla="*/ 0 60000 65536"/>
              <a:gd name="T9" fmla="*/ 0 w 14"/>
              <a:gd name="T10" fmla="*/ 0 h 346"/>
              <a:gd name="T11" fmla="*/ 14 w 14"/>
              <a:gd name="T12" fmla="*/ 346 h 34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" h="346">
                <a:moveTo>
                  <a:pt x="0" y="346"/>
                </a:moveTo>
                <a:lnTo>
                  <a:pt x="14" y="335"/>
                </a:lnTo>
                <a:lnTo>
                  <a:pt x="14" y="0"/>
                </a:lnTo>
              </a:path>
            </a:pathLst>
          </a:custGeom>
          <a:noFill/>
          <a:ln w="0">
            <a:solidFill>
              <a:srgbClr val="80808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04" name="Freeform 12"/>
          <p:cNvSpPr>
            <a:spLocks/>
          </p:cNvSpPr>
          <p:nvPr/>
        </p:nvSpPr>
        <p:spPr bwMode="auto">
          <a:xfrm>
            <a:off x="5919788" y="1676400"/>
            <a:ext cx="133350" cy="3295650"/>
          </a:xfrm>
          <a:custGeom>
            <a:avLst/>
            <a:gdLst>
              <a:gd name="T0" fmla="*/ 0 w 14"/>
              <a:gd name="T1" fmla="*/ 2147483647 h 346"/>
              <a:gd name="T2" fmla="*/ 2147483647 w 14"/>
              <a:gd name="T3" fmla="*/ 2147483647 h 346"/>
              <a:gd name="T4" fmla="*/ 2147483647 w 14"/>
              <a:gd name="T5" fmla="*/ 0 h 346"/>
              <a:gd name="T6" fmla="*/ 0 60000 65536"/>
              <a:gd name="T7" fmla="*/ 0 60000 65536"/>
              <a:gd name="T8" fmla="*/ 0 60000 65536"/>
              <a:gd name="T9" fmla="*/ 0 w 14"/>
              <a:gd name="T10" fmla="*/ 0 h 346"/>
              <a:gd name="T11" fmla="*/ 14 w 14"/>
              <a:gd name="T12" fmla="*/ 346 h 34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" h="346">
                <a:moveTo>
                  <a:pt x="0" y="346"/>
                </a:moveTo>
                <a:lnTo>
                  <a:pt x="14" y="335"/>
                </a:lnTo>
                <a:lnTo>
                  <a:pt x="14" y="0"/>
                </a:lnTo>
              </a:path>
            </a:pathLst>
          </a:custGeom>
          <a:noFill/>
          <a:ln w="0">
            <a:solidFill>
              <a:srgbClr val="80808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05" name="Freeform 13"/>
          <p:cNvSpPr>
            <a:spLocks/>
          </p:cNvSpPr>
          <p:nvPr/>
        </p:nvSpPr>
        <p:spPr bwMode="auto">
          <a:xfrm>
            <a:off x="6672263" y="1676400"/>
            <a:ext cx="142875" cy="3295650"/>
          </a:xfrm>
          <a:custGeom>
            <a:avLst/>
            <a:gdLst>
              <a:gd name="T0" fmla="*/ 0 w 15"/>
              <a:gd name="T1" fmla="*/ 2147483647 h 346"/>
              <a:gd name="T2" fmla="*/ 2147483647 w 15"/>
              <a:gd name="T3" fmla="*/ 2147483647 h 346"/>
              <a:gd name="T4" fmla="*/ 2147483647 w 15"/>
              <a:gd name="T5" fmla="*/ 0 h 346"/>
              <a:gd name="T6" fmla="*/ 0 60000 65536"/>
              <a:gd name="T7" fmla="*/ 0 60000 65536"/>
              <a:gd name="T8" fmla="*/ 0 60000 65536"/>
              <a:gd name="T9" fmla="*/ 0 w 15"/>
              <a:gd name="T10" fmla="*/ 0 h 346"/>
              <a:gd name="T11" fmla="*/ 15 w 15"/>
              <a:gd name="T12" fmla="*/ 346 h 34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" h="346">
                <a:moveTo>
                  <a:pt x="0" y="346"/>
                </a:moveTo>
                <a:lnTo>
                  <a:pt x="15" y="335"/>
                </a:lnTo>
                <a:lnTo>
                  <a:pt x="15" y="0"/>
                </a:lnTo>
              </a:path>
            </a:pathLst>
          </a:custGeom>
          <a:noFill/>
          <a:ln w="0">
            <a:solidFill>
              <a:srgbClr val="80808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06" name="Freeform 14"/>
          <p:cNvSpPr>
            <a:spLocks/>
          </p:cNvSpPr>
          <p:nvPr/>
        </p:nvSpPr>
        <p:spPr bwMode="auto">
          <a:xfrm>
            <a:off x="7434263" y="1676400"/>
            <a:ext cx="133350" cy="3295650"/>
          </a:xfrm>
          <a:custGeom>
            <a:avLst/>
            <a:gdLst>
              <a:gd name="T0" fmla="*/ 0 w 14"/>
              <a:gd name="T1" fmla="*/ 2147483647 h 346"/>
              <a:gd name="T2" fmla="*/ 2147483647 w 14"/>
              <a:gd name="T3" fmla="*/ 2147483647 h 346"/>
              <a:gd name="T4" fmla="*/ 2147483647 w 14"/>
              <a:gd name="T5" fmla="*/ 0 h 346"/>
              <a:gd name="T6" fmla="*/ 0 60000 65536"/>
              <a:gd name="T7" fmla="*/ 0 60000 65536"/>
              <a:gd name="T8" fmla="*/ 0 60000 65536"/>
              <a:gd name="T9" fmla="*/ 0 w 14"/>
              <a:gd name="T10" fmla="*/ 0 h 346"/>
              <a:gd name="T11" fmla="*/ 14 w 14"/>
              <a:gd name="T12" fmla="*/ 346 h 34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" h="346">
                <a:moveTo>
                  <a:pt x="0" y="346"/>
                </a:moveTo>
                <a:lnTo>
                  <a:pt x="14" y="335"/>
                </a:lnTo>
                <a:lnTo>
                  <a:pt x="14" y="0"/>
                </a:lnTo>
              </a:path>
            </a:pathLst>
          </a:custGeom>
          <a:noFill/>
          <a:ln w="9525">
            <a:solidFill>
              <a:srgbClr val="80808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07" name="Freeform 15"/>
          <p:cNvSpPr>
            <a:spLocks/>
          </p:cNvSpPr>
          <p:nvPr/>
        </p:nvSpPr>
        <p:spPr bwMode="auto">
          <a:xfrm>
            <a:off x="8196263" y="1676400"/>
            <a:ext cx="133350" cy="3295650"/>
          </a:xfrm>
          <a:custGeom>
            <a:avLst/>
            <a:gdLst>
              <a:gd name="T0" fmla="*/ 0 w 14"/>
              <a:gd name="T1" fmla="*/ 2147483647 h 346"/>
              <a:gd name="T2" fmla="*/ 2147483647 w 14"/>
              <a:gd name="T3" fmla="*/ 2147483647 h 346"/>
              <a:gd name="T4" fmla="*/ 2147483647 w 14"/>
              <a:gd name="T5" fmla="*/ 0 h 346"/>
              <a:gd name="T6" fmla="*/ 0 60000 65536"/>
              <a:gd name="T7" fmla="*/ 0 60000 65536"/>
              <a:gd name="T8" fmla="*/ 0 60000 65536"/>
              <a:gd name="T9" fmla="*/ 0 w 14"/>
              <a:gd name="T10" fmla="*/ 0 h 346"/>
              <a:gd name="T11" fmla="*/ 14 w 14"/>
              <a:gd name="T12" fmla="*/ 346 h 34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" h="346">
                <a:moveTo>
                  <a:pt x="0" y="346"/>
                </a:moveTo>
                <a:lnTo>
                  <a:pt x="14" y="335"/>
                </a:lnTo>
                <a:lnTo>
                  <a:pt x="14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08" name="Freeform 16"/>
          <p:cNvSpPr>
            <a:spLocks/>
          </p:cNvSpPr>
          <p:nvPr/>
        </p:nvSpPr>
        <p:spPr bwMode="auto">
          <a:xfrm>
            <a:off x="2119313" y="1676400"/>
            <a:ext cx="133350" cy="3295650"/>
          </a:xfrm>
          <a:custGeom>
            <a:avLst/>
            <a:gdLst>
              <a:gd name="T0" fmla="*/ 2147483647 w 84"/>
              <a:gd name="T1" fmla="*/ 0 h 2076"/>
              <a:gd name="T2" fmla="*/ 0 w 84"/>
              <a:gd name="T3" fmla="*/ 2147483647 h 2076"/>
              <a:gd name="T4" fmla="*/ 0 w 84"/>
              <a:gd name="T5" fmla="*/ 2147483647 h 2076"/>
              <a:gd name="T6" fmla="*/ 2147483647 w 84"/>
              <a:gd name="T7" fmla="*/ 2147483647 h 2076"/>
              <a:gd name="T8" fmla="*/ 2147483647 w 84"/>
              <a:gd name="T9" fmla="*/ 0 h 20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4"/>
              <a:gd name="T16" fmla="*/ 0 h 2076"/>
              <a:gd name="T17" fmla="*/ 84 w 84"/>
              <a:gd name="T18" fmla="*/ 2076 h 20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4" h="2076">
                <a:moveTo>
                  <a:pt x="84" y="0"/>
                </a:moveTo>
                <a:lnTo>
                  <a:pt x="0" y="66"/>
                </a:lnTo>
                <a:lnTo>
                  <a:pt x="0" y="2076"/>
                </a:lnTo>
                <a:lnTo>
                  <a:pt x="84" y="2010"/>
                </a:lnTo>
                <a:lnTo>
                  <a:pt x="84" y="0"/>
                </a:lnTo>
                <a:close/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09" name="Freeform 17"/>
          <p:cNvSpPr>
            <a:spLocks/>
          </p:cNvSpPr>
          <p:nvPr/>
        </p:nvSpPr>
        <p:spPr bwMode="auto">
          <a:xfrm>
            <a:off x="2119313" y="4867275"/>
            <a:ext cx="6210300" cy="104775"/>
          </a:xfrm>
          <a:custGeom>
            <a:avLst/>
            <a:gdLst>
              <a:gd name="T0" fmla="*/ 0 w 3912"/>
              <a:gd name="T1" fmla="*/ 2147483647 h 66"/>
              <a:gd name="T2" fmla="*/ 2147483647 w 3912"/>
              <a:gd name="T3" fmla="*/ 2147483647 h 66"/>
              <a:gd name="T4" fmla="*/ 2147483647 w 3912"/>
              <a:gd name="T5" fmla="*/ 0 h 66"/>
              <a:gd name="T6" fmla="*/ 2147483647 w 3912"/>
              <a:gd name="T7" fmla="*/ 0 h 66"/>
              <a:gd name="T8" fmla="*/ 0 w 3912"/>
              <a:gd name="T9" fmla="*/ 2147483647 h 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12"/>
              <a:gd name="T16" fmla="*/ 0 h 66"/>
              <a:gd name="T17" fmla="*/ 3912 w 3912"/>
              <a:gd name="T18" fmla="*/ 66 h 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12" h="66">
                <a:moveTo>
                  <a:pt x="0" y="66"/>
                </a:moveTo>
                <a:lnTo>
                  <a:pt x="3828" y="66"/>
                </a:lnTo>
                <a:lnTo>
                  <a:pt x="3912" y="0"/>
                </a:lnTo>
                <a:lnTo>
                  <a:pt x="84" y="0"/>
                </a:lnTo>
                <a:lnTo>
                  <a:pt x="0" y="66"/>
                </a:lnTo>
                <a:close/>
              </a:path>
            </a:pathLst>
          </a:custGeom>
          <a:noFill/>
          <a:ln w="9525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10" name="Rectangle 18"/>
          <p:cNvSpPr>
            <a:spLocks noChangeArrowheads="1"/>
          </p:cNvSpPr>
          <p:nvPr/>
        </p:nvSpPr>
        <p:spPr bwMode="auto">
          <a:xfrm>
            <a:off x="2252663" y="1676400"/>
            <a:ext cx="6076950" cy="3190875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11" name="Freeform 19"/>
          <p:cNvSpPr>
            <a:spLocks/>
          </p:cNvSpPr>
          <p:nvPr/>
        </p:nvSpPr>
        <p:spPr bwMode="auto">
          <a:xfrm>
            <a:off x="2157413" y="4619625"/>
            <a:ext cx="4686300" cy="47625"/>
          </a:xfrm>
          <a:custGeom>
            <a:avLst/>
            <a:gdLst>
              <a:gd name="T0" fmla="*/ 0 w 2952"/>
              <a:gd name="T1" fmla="*/ 2147483647 h 30"/>
              <a:gd name="T2" fmla="*/ 2147483647 w 2952"/>
              <a:gd name="T3" fmla="*/ 2147483647 h 30"/>
              <a:gd name="T4" fmla="*/ 2147483647 w 2952"/>
              <a:gd name="T5" fmla="*/ 0 h 30"/>
              <a:gd name="T6" fmla="*/ 2147483647 w 2952"/>
              <a:gd name="T7" fmla="*/ 0 h 30"/>
              <a:gd name="T8" fmla="*/ 0 w 2952"/>
              <a:gd name="T9" fmla="*/ 2147483647 h 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52"/>
              <a:gd name="T16" fmla="*/ 0 h 30"/>
              <a:gd name="T17" fmla="*/ 2952 w 2952"/>
              <a:gd name="T18" fmla="*/ 30 h 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52" h="30">
                <a:moveTo>
                  <a:pt x="0" y="30"/>
                </a:moveTo>
                <a:lnTo>
                  <a:pt x="2922" y="30"/>
                </a:lnTo>
                <a:lnTo>
                  <a:pt x="2952" y="0"/>
                </a:lnTo>
                <a:lnTo>
                  <a:pt x="36" y="0"/>
                </a:lnTo>
                <a:lnTo>
                  <a:pt x="0" y="30"/>
                </a:lnTo>
                <a:close/>
              </a:path>
            </a:pathLst>
          </a:custGeom>
          <a:solidFill>
            <a:srgbClr val="0000B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12" name="Rectangle 20"/>
          <p:cNvSpPr>
            <a:spLocks noChangeArrowheads="1"/>
          </p:cNvSpPr>
          <p:nvPr/>
        </p:nvSpPr>
        <p:spPr bwMode="auto">
          <a:xfrm>
            <a:off x="2157413" y="4667250"/>
            <a:ext cx="4638675" cy="152400"/>
          </a:xfrm>
          <a:prstGeom prst="rect">
            <a:avLst/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13" name="Freeform 21"/>
          <p:cNvSpPr>
            <a:spLocks/>
          </p:cNvSpPr>
          <p:nvPr/>
        </p:nvSpPr>
        <p:spPr bwMode="auto">
          <a:xfrm>
            <a:off x="6796088" y="4619625"/>
            <a:ext cx="47625" cy="200025"/>
          </a:xfrm>
          <a:custGeom>
            <a:avLst/>
            <a:gdLst>
              <a:gd name="T0" fmla="*/ 2147483647 w 30"/>
              <a:gd name="T1" fmla="*/ 2147483647 h 126"/>
              <a:gd name="T2" fmla="*/ 0 w 30"/>
              <a:gd name="T3" fmla="*/ 2147483647 h 126"/>
              <a:gd name="T4" fmla="*/ 0 w 30"/>
              <a:gd name="T5" fmla="*/ 2147483647 h 126"/>
              <a:gd name="T6" fmla="*/ 2147483647 w 30"/>
              <a:gd name="T7" fmla="*/ 0 h 126"/>
              <a:gd name="T8" fmla="*/ 2147483647 w 30"/>
              <a:gd name="T9" fmla="*/ 2147483647 h 1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"/>
              <a:gd name="T16" fmla="*/ 0 h 126"/>
              <a:gd name="T17" fmla="*/ 30 w 30"/>
              <a:gd name="T18" fmla="*/ 126 h 1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" h="126">
                <a:moveTo>
                  <a:pt x="30" y="102"/>
                </a:moveTo>
                <a:lnTo>
                  <a:pt x="0" y="126"/>
                </a:lnTo>
                <a:lnTo>
                  <a:pt x="0" y="30"/>
                </a:lnTo>
                <a:lnTo>
                  <a:pt x="30" y="0"/>
                </a:lnTo>
                <a:lnTo>
                  <a:pt x="30" y="102"/>
                </a:lnTo>
                <a:close/>
              </a:path>
            </a:pathLst>
          </a:custGeom>
          <a:solidFill>
            <a:srgbClr val="00008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14" name="Rectangle 22"/>
          <p:cNvSpPr>
            <a:spLocks noChangeArrowheads="1"/>
          </p:cNvSpPr>
          <p:nvPr/>
        </p:nvSpPr>
        <p:spPr bwMode="auto">
          <a:xfrm>
            <a:off x="6854825" y="4654550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/>
              <a:t>61%</a:t>
            </a:r>
            <a:endParaRPr lang="en-US" sz="1200" i="1"/>
          </a:p>
        </p:txBody>
      </p:sp>
      <p:sp>
        <p:nvSpPr>
          <p:cNvPr id="8215" name="Freeform 23"/>
          <p:cNvSpPr>
            <a:spLocks/>
          </p:cNvSpPr>
          <p:nvPr/>
        </p:nvSpPr>
        <p:spPr bwMode="auto">
          <a:xfrm>
            <a:off x="2157413" y="4219575"/>
            <a:ext cx="3781425" cy="47625"/>
          </a:xfrm>
          <a:custGeom>
            <a:avLst/>
            <a:gdLst>
              <a:gd name="T0" fmla="*/ 0 w 2382"/>
              <a:gd name="T1" fmla="*/ 2147483647 h 30"/>
              <a:gd name="T2" fmla="*/ 2147483647 w 2382"/>
              <a:gd name="T3" fmla="*/ 2147483647 h 30"/>
              <a:gd name="T4" fmla="*/ 2147483647 w 2382"/>
              <a:gd name="T5" fmla="*/ 0 h 30"/>
              <a:gd name="T6" fmla="*/ 2147483647 w 2382"/>
              <a:gd name="T7" fmla="*/ 0 h 30"/>
              <a:gd name="T8" fmla="*/ 0 w 2382"/>
              <a:gd name="T9" fmla="*/ 2147483647 h 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82"/>
              <a:gd name="T16" fmla="*/ 0 h 30"/>
              <a:gd name="T17" fmla="*/ 2382 w 2382"/>
              <a:gd name="T18" fmla="*/ 30 h 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82" h="30">
                <a:moveTo>
                  <a:pt x="0" y="30"/>
                </a:moveTo>
                <a:lnTo>
                  <a:pt x="2346" y="30"/>
                </a:lnTo>
                <a:lnTo>
                  <a:pt x="2382" y="0"/>
                </a:lnTo>
                <a:lnTo>
                  <a:pt x="36" y="0"/>
                </a:lnTo>
                <a:lnTo>
                  <a:pt x="0" y="30"/>
                </a:lnTo>
                <a:close/>
              </a:path>
            </a:pathLst>
          </a:custGeom>
          <a:solidFill>
            <a:srgbClr val="0000B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16" name="Rectangle 24"/>
          <p:cNvSpPr>
            <a:spLocks noChangeArrowheads="1"/>
          </p:cNvSpPr>
          <p:nvPr/>
        </p:nvSpPr>
        <p:spPr bwMode="auto">
          <a:xfrm>
            <a:off x="2157413" y="4267200"/>
            <a:ext cx="3724275" cy="152400"/>
          </a:xfrm>
          <a:prstGeom prst="rect">
            <a:avLst/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17" name="Freeform 25"/>
          <p:cNvSpPr>
            <a:spLocks/>
          </p:cNvSpPr>
          <p:nvPr/>
        </p:nvSpPr>
        <p:spPr bwMode="auto">
          <a:xfrm>
            <a:off x="5881688" y="4219575"/>
            <a:ext cx="57150" cy="200025"/>
          </a:xfrm>
          <a:custGeom>
            <a:avLst/>
            <a:gdLst>
              <a:gd name="T0" fmla="*/ 2147483647 w 36"/>
              <a:gd name="T1" fmla="*/ 2147483647 h 126"/>
              <a:gd name="T2" fmla="*/ 0 w 36"/>
              <a:gd name="T3" fmla="*/ 2147483647 h 126"/>
              <a:gd name="T4" fmla="*/ 0 w 36"/>
              <a:gd name="T5" fmla="*/ 2147483647 h 126"/>
              <a:gd name="T6" fmla="*/ 2147483647 w 36"/>
              <a:gd name="T7" fmla="*/ 0 h 126"/>
              <a:gd name="T8" fmla="*/ 2147483647 w 36"/>
              <a:gd name="T9" fmla="*/ 2147483647 h 1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"/>
              <a:gd name="T16" fmla="*/ 0 h 126"/>
              <a:gd name="T17" fmla="*/ 36 w 36"/>
              <a:gd name="T18" fmla="*/ 126 h 1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" h="126">
                <a:moveTo>
                  <a:pt x="36" y="102"/>
                </a:moveTo>
                <a:lnTo>
                  <a:pt x="0" y="126"/>
                </a:lnTo>
                <a:lnTo>
                  <a:pt x="0" y="30"/>
                </a:lnTo>
                <a:lnTo>
                  <a:pt x="36" y="0"/>
                </a:lnTo>
                <a:lnTo>
                  <a:pt x="36" y="102"/>
                </a:lnTo>
                <a:close/>
              </a:path>
            </a:pathLst>
          </a:custGeom>
          <a:solidFill>
            <a:srgbClr val="00008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18" name="Rectangle 26"/>
          <p:cNvSpPr>
            <a:spLocks noChangeArrowheads="1"/>
          </p:cNvSpPr>
          <p:nvPr/>
        </p:nvSpPr>
        <p:spPr bwMode="auto">
          <a:xfrm>
            <a:off x="5989638" y="4254500"/>
            <a:ext cx="25241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/>
              <a:t>49%</a:t>
            </a:r>
            <a:endParaRPr lang="en-US" sz="1200" i="1"/>
          </a:p>
        </p:txBody>
      </p:sp>
      <p:sp>
        <p:nvSpPr>
          <p:cNvPr id="8219" name="Freeform 27"/>
          <p:cNvSpPr>
            <a:spLocks/>
          </p:cNvSpPr>
          <p:nvPr/>
        </p:nvSpPr>
        <p:spPr bwMode="auto">
          <a:xfrm>
            <a:off x="2157413" y="3819525"/>
            <a:ext cx="1647825" cy="47625"/>
          </a:xfrm>
          <a:custGeom>
            <a:avLst/>
            <a:gdLst>
              <a:gd name="T0" fmla="*/ 0 w 1038"/>
              <a:gd name="T1" fmla="*/ 2147483647 h 30"/>
              <a:gd name="T2" fmla="*/ 2147483647 w 1038"/>
              <a:gd name="T3" fmla="*/ 2147483647 h 30"/>
              <a:gd name="T4" fmla="*/ 2147483647 w 1038"/>
              <a:gd name="T5" fmla="*/ 0 h 30"/>
              <a:gd name="T6" fmla="*/ 2147483647 w 1038"/>
              <a:gd name="T7" fmla="*/ 0 h 30"/>
              <a:gd name="T8" fmla="*/ 0 w 1038"/>
              <a:gd name="T9" fmla="*/ 2147483647 h 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30"/>
              <a:gd name="T17" fmla="*/ 1038 w 1038"/>
              <a:gd name="T18" fmla="*/ 30 h 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30">
                <a:moveTo>
                  <a:pt x="0" y="30"/>
                </a:moveTo>
                <a:lnTo>
                  <a:pt x="1008" y="30"/>
                </a:lnTo>
                <a:lnTo>
                  <a:pt x="1038" y="0"/>
                </a:lnTo>
                <a:lnTo>
                  <a:pt x="36" y="0"/>
                </a:lnTo>
                <a:lnTo>
                  <a:pt x="0" y="30"/>
                </a:lnTo>
                <a:close/>
              </a:path>
            </a:pathLst>
          </a:custGeom>
          <a:solidFill>
            <a:srgbClr val="0000B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20" name="Rectangle 28"/>
          <p:cNvSpPr>
            <a:spLocks noChangeArrowheads="1"/>
          </p:cNvSpPr>
          <p:nvPr/>
        </p:nvSpPr>
        <p:spPr bwMode="auto">
          <a:xfrm>
            <a:off x="2157413" y="3867150"/>
            <a:ext cx="1600200" cy="152400"/>
          </a:xfrm>
          <a:prstGeom prst="rect">
            <a:avLst/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21" name="Freeform 29"/>
          <p:cNvSpPr>
            <a:spLocks/>
          </p:cNvSpPr>
          <p:nvPr/>
        </p:nvSpPr>
        <p:spPr bwMode="auto">
          <a:xfrm>
            <a:off x="3757613" y="3819525"/>
            <a:ext cx="47625" cy="200025"/>
          </a:xfrm>
          <a:custGeom>
            <a:avLst/>
            <a:gdLst>
              <a:gd name="T0" fmla="*/ 2147483647 w 30"/>
              <a:gd name="T1" fmla="*/ 2147483647 h 126"/>
              <a:gd name="T2" fmla="*/ 0 w 30"/>
              <a:gd name="T3" fmla="*/ 2147483647 h 126"/>
              <a:gd name="T4" fmla="*/ 0 w 30"/>
              <a:gd name="T5" fmla="*/ 2147483647 h 126"/>
              <a:gd name="T6" fmla="*/ 2147483647 w 30"/>
              <a:gd name="T7" fmla="*/ 0 h 126"/>
              <a:gd name="T8" fmla="*/ 2147483647 w 30"/>
              <a:gd name="T9" fmla="*/ 2147483647 h 1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"/>
              <a:gd name="T16" fmla="*/ 0 h 126"/>
              <a:gd name="T17" fmla="*/ 30 w 30"/>
              <a:gd name="T18" fmla="*/ 126 h 1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" h="126">
                <a:moveTo>
                  <a:pt x="30" y="102"/>
                </a:moveTo>
                <a:lnTo>
                  <a:pt x="0" y="126"/>
                </a:lnTo>
                <a:lnTo>
                  <a:pt x="0" y="30"/>
                </a:lnTo>
                <a:lnTo>
                  <a:pt x="30" y="0"/>
                </a:lnTo>
                <a:lnTo>
                  <a:pt x="30" y="102"/>
                </a:lnTo>
                <a:close/>
              </a:path>
            </a:pathLst>
          </a:custGeom>
          <a:solidFill>
            <a:srgbClr val="00008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22" name="Rectangle 30"/>
          <p:cNvSpPr>
            <a:spLocks noChangeArrowheads="1"/>
          </p:cNvSpPr>
          <p:nvPr/>
        </p:nvSpPr>
        <p:spPr bwMode="auto">
          <a:xfrm>
            <a:off x="3816350" y="3854450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/>
              <a:t>21%</a:t>
            </a:r>
            <a:endParaRPr lang="en-US" sz="1200" i="1"/>
          </a:p>
        </p:txBody>
      </p:sp>
      <p:sp>
        <p:nvSpPr>
          <p:cNvPr id="8223" name="Freeform 31"/>
          <p:cNvSpPr>
            <a:spLocks/>
          </p:cNvSpPr>
          <p:nvPr/>
        </p:nvSpPr>
        <p:spPr bwMode="auto">
          <a:xfrm>
            <a:off x="2157413" y="3419475"/>
            <a:ext cx="4457700" cy="47625"/>
          </a:xfrm>
          <a:custGeom>
            <a:avLst/>
            <a:gdLst>
              <a:gd name="T0" fmla="*/ 0 w 2808"/>
              <a:gd name="T1" fmla="*/ 2147483647 h 30"/>
              <a:gd name="T2" fmla="*/ 2147483647 w 2808"/>
              <a:gd name="T3" fmla="*/ 2147483647 h 30"/>
              <a:gd name="T4" fmla="*/ 2147483647 w 2808"/>
              <a:gd name="T5" fmla="*/ 0 h 30"/>
              <a:gd name="T6" fmla="*/ 2147483647 w 2808"/>
              <a:gd name="T7" fmla="*/ 0 h 30"/>
              <a:gd name="T8" fmla="*/ 0 w 2808"/>
              <a:gd name="T9" fmla="*/ 2147483647 h 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08"/>
              <a:gd name="T16" fmla="*/ 0 h 30"/>
              <a:gd name="T17" fmla="*/ 2808 w 2808"/>
              <a:gd name="T18" fmla="*/ 30 h 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08" h="30">
                <a:moveTo>
                  <a:pt x="0" y="30"/>
                </a:moveTo>
                <a:lnTo>
                  <a:pt x="2778" y="30"/>
                </a:lnTo>
                <a:lnTo>
                  <a:pt x="2808" y="0"/>
                </a:lnTo>
                <a:lnTo>
                  <a:pt x="36" y="0"/>
                </a:lnTo>
                <a:lnTo>
                  <a:pt x="0" y="30"/>
                </a:lnTo>
                <a:close/>
              </a:path>
            </a:pathLst>
          </a:custGeom>
          <a:solidFill>
            <a:srgbClr val="0000B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24" name="Rectangle 32"/>
          <p:cNvSpPr>
            <a:spLocks noChangeArrowheads="1"/>
          </p:cNvSpPr>
          <p:nvPr/>
        </p:nvSpPr>
        <p:spPr bwMode="auto">
          <a:xfrm>
            <a:off x="2157413" y="3467100"/>
            <a:ext cx="4410075" cy="161925"/>
          </a:xfrm>
          <a:prstGeom prst="rect">
            <a:avLst/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25" name="Freeform 33"/>
          <p:cNvSpPr>
            <a:spLocks/>
          </p:cNvSpPr>
          <p:nvPr/>
        </p:nvSpPr>
        <p:spPr bwMode="auto">
          <a:xfrm>
            <a:off x="6567488" y="3419475"/>
            <a:ext cx="47625" cy="209550"/>
          </a:xfrm>
          <a:custGeom>
            <a:avLst/>
            <a:gdLst>
              <a:gd name="T0" fmla="*/ 2147483647 w 30"/>
              <a:gd name="T1" fmla="*/ 2147483647 h 132"/>
              <a:gd name="T2" fmla="*/ 0 w 30"/>
              <a:gd name="T3" fmla="*/ 2147483647 h 132"/>
              <a:gd name="T4" fmla="*/ 0 w 30"/>
              <a:gd name="T5" fmla="*/ 2147483647 h 132"/>
              <a:gd name="T6" fmla="*/ 2147483647 w 30"/>
              <a:gd name="T7" fmla="*/ 0 h 132"/>
              <a:gd name="T8" fmla="*/ 2147483647 w 30"/>
              <a:gd name="T9" fmla="*/ 2147483647 h 1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"/>
              <a:gd name="T16" fmla="*/ 0 h 132"/>
              <a:gd name="T17" fmla="*/ 30 w 30"/>
              <a:gd name="T18" fmla="*/ 132 h 1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" h="132">
                <a:moveTo>
                  <a:pt x="30" y="102"/>
                </a:moveTo>
                <a:lnTo>
                  <a:pt x="0" y="132"/>
                </a:lnTo>
                <a:lnTo>
                  <a:pt x="0" y="30"/>
                </a:lnTo>
                <a:lnTo>
                  <a:pt x="30" y="0"/>
                </a:lnTo>
                <a:lnTo>
                  <a:pt x="30" y="102"/>
                </a:lnTo>
                <a:close/>
              </a:path>
            </a:pathLst>
          </a:custGeom>
          <a:solidFill>
            <a:srgbClr val="00008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26" name="Rectangle 34"/>
          <p:cNvSpPr>
            <a:spLocks noChangeArrowheads="1"/>
          </p:cNvSpPr>
          <p:nvPr/>
        </p:nvSpPr>
        <p:spPr bwMode="auto">
          <a:xfrm>
            <a:off x="6626225" y="3454400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/>
              <a:t>58%</a:t>
            </a:r>
            <a:endParaRPr lang="en-US" sz="1200" i="1"/>
          </a:p>
        </p:txBody>
      </p:sp>
      <p:sp>
        <p:nvSpPr>
          <p:cNvPr id="8227" name="Freeform 35"/>
          <p:cNvSpPr>
            <a:spLocks/>
          </p:cNvSpPr>
          <p:nvPr/>
        </p:nvSpPr>
        <p:spPr bwMode="auto">
          <a:xfrm>
            <a:off x="2157413" y="3019425"/>
            <a:ext cx="5524500" cy="47625"/>
          </a:xfrm>
          <a:custGeom>
            <a:avLst/>
            <a:gdLst>
              <a:gd name="T0" fmla="*/ 0 w 3480"/>
              <a:gd name="T1" fmla="*/ 2147483647 h 30"/>
              <a:gd name="T2" fmla="*/ 2147483647 w 3480"/>
              <a:gd name="T3" fmla="*/ 2147483647 h 30"/>
              <a:gd name="T4" fmla="*/ 2147483647 w 3480"/>
              <a:gd name="T5" fmla="*/ 0 h 30"/>
              <a:gd name="T6" fmla="*/ 2147483647 w 3480"/>
              <a:gd name="T7" fmla="*/ 0 h 30"/>
              <a:gd name="T8" fmla="*/ 0 w 3480"/>
              <a:gd name="T9" fmla="*/ 2147483647 h 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80"/>
              <a:gd name="T16" fmla="*/ 0 h 30"/>
              <a:gd name="T17" fmla="*/ 3480 w 3480"/>
              <a:gd name="T18" fmla="*/ 30 h 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80" h="30">
                <a:moveTo>
                  <a:pt x="0" y="30"/>
                </a:moveTo>
                <a:lnTo>
                  <a:pt x="3444" y="30"/>
                </a:lnTo>
                <a:lnTo>
                  <a:pt x="3480" y="0"/>
                </a:lnTo>
                <a:lnTo>
                  <a:pt x="36" y="0"/>
                </a:lnTo>
                <a:lnTo>
                  <a:pt x="0" y="30"/>
                </a:lnTo>
                <a:close/>
              </a:path>
            </a:pathLst>
          </a:custGeom>
          <a:solidFill>
            <a:srgbClr val="0000B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28" name="Rectangle 36"/>
          <p:cNvSpPr>
            <a:spLocks noChangeArrowheads="1"/>
          </p:cNvSpPr>
          <p:nvPr/>
        </p:nvSpPr>
        <p:spPr bwMode="auto">
          <a:xfrm>
            <a:off x="2157413" y="3067050"/>
            <a:ext cx="5467350" cy="161925"/>
          </a:xfrm>
          <a:prstGeom prst="rect">
            <a:avLst/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29" name="Freeform 37"/>
          <p:cNvSpPr>
            <a:spLocks/>
          </p:cNvSpPr>
          <p:nvPr/>
        </p:nvSpPr>
        <p:spPr bwMode="auto">
          <a:xfrm>
            <a:off x="7624763" y="3019425"/>
            <a:ext cx="57150" cy="209550"/>
          </a:xfrm>
          <a:custGeom>
            <a:avLst/>
            <a:gdLst>
              <a:gd name="T0" fmla="*/ 2147483647 w 36"/>
              <a:gd name="T1" fmla="*/ 2147483647 h 132"/>
              <a:gd name="T2" fmla="*/ 0 w 36"/>
              <a:gd name="T3" fmla="*/ 2147483647 h 132"/>
              <a:gd name="T4" fmla="*/ 0 w 36"/>
              <a:gd name="T5" fmla="*/ 2147483647 h 132"/>
              <a:gd name="T6" fmla="*/ 2147483647 w 36"/>
              <a:gd name="T7" fmla="*/ 0 h 132"/>
              <a:gd name="T8" fmla="*/ 2147483647 w 36"/>
              <a:gd name="T9" fmla="*/ 2147483647 h 1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"/>
              <a:gd name="T16" fmla="*/ 0 h 132"/>
              <a:gd name="T17" fmla="*/ 36 w 36"/>
              <a:gd name="T18" fmla="*/ 132 h 1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" h="132">
                <a:moveTo>
                  <a:pt x="36" y="102"/>
                </a:moveTo>
                <a:lnTo>
                  <a:pt x="0" y="132"/>
                </a:lnTo>
                <a:lnTo>
                  <a:pt x="0" y="30"/>
                </a:lnTo>
                <a:lnTo>
                  <a:pt x="36" y="0"/>
                </a:lnTo>
                <a:lnTo>
                  <a:pt x="36" y="102"/>
                </a:lnTo>
                <a:close/>
              </a:path>
            </a:pathLst>
          </a:custGeom>
          <a:solidFill>
            <a:srgbClr val="00008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30" name="Rectangle 38"/>
          <p:cNvSpPr>
            <a:spLocks noChangeArrowheads="1"/>
          </p:cNvSpPr>
          <p:nvPr/>
        </p:nvSpPr>
        <p:spPr bwMode="auto">
          <a:xfrm>
            <a:off x="7693025" y="3054350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/>
              <a:t>72%</a:t>
            </a:r>
            <a:endParaRPr lang="en-US" sz="1200" i="1"/>
          </a:p>
        </p:txBody>
      </p:sp>
      <p:sp>
        <p:nvSpPr>
          <p:cNvPr id="8231" name="Freeform 39"/>
          <p:cNvSpPr>
            <a:spLocks/>
          </p:cNvSpPr>
          <p:nvPr/>
        </p:nvSpPr>
        <p:spPr bwMode="auto">
          <a:xfrm>
            <a:off x="2157413" y="2628900"/>
            <a:ext cx="5143500" cy="38100"/>
          </a:xfrm>
          <a:custGeom>
            <a:avLst/>
            <a:gdLst>
              <a:gd name="T0" fmla="*/ 0 w 3240"/>
              <a:gd name="T1" fmla="*/ 2147483647 h 24"/>
              <a:gd name="T2" fmla="*/ 2147483647 w 3240"/>
              <a:gd name="T3" fmla="*/ 2147483647 h 24"/>
              <a:gd name="T4" fmla="*/ 2147483647 w 3240"/>
              <a:gd name="T5" fmla="*/ 0 h 24"/>
              <a:gd name="T6" fmla="*/ 2147483647 w 3240"/>
              <a:gd name="T7" fmla="*/ 0 h 24"/>
              <a:gd name="T8" fmla="*/ 0 w 3240"/>
              <a:gd name="T9" fmla="*/ 2147483647 h 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40"/>
              <a:gd name="T16" fmla="*/ 0 h 24"/>
              <a:gd name="T17" fmla="*/ 3240 w 3240"/>
              <a:gd name="T18" fmla="*/ 24 h 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40" h="24">
                <a:moveTo>
                  <a:pt x="0" y="24"/>
                </a:moveTo>
                <a:lnTo>
                  <a:pt x="3204" y="24"/>
                </a:lnTo>
                <a:lnTo>
                  <a:pt x="3240" y="0"/>
                </a:lnTo>
                <a:lnTo>
                  <a:pt x="36" y="0"/>
                </a:lnTo>
                <a:lnTo>
                  <a:pt x="0" y="24"/>
                </a:lnTo>
                <a:close/>
              </a:path>
            </a:pathLst>
          </a:custGeom>
          <a:solidFill>
            <a:srgbClr val="0000B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32" name="Rectangle 40"/>
          <p:cNvSpPr>
            <a:spLocks noChangeArrowheads="1"/>
          </p:cNvSpPr>
          <p:nvPr/>
        </p:nvSpPr>
        <p:spPr bwMode="auto">
          <a:xfrm>
            <a:off x="2157413" y="2667000"/>
            <a:ext cx="5086350" cy="161925"/>
          </a:xfrm>
          <a:prstGeom prst="rect">
            <a:avLst/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33" name="Freeform 41"/>
          <p:cNvSpPr>
            <a:spLocks/>
          </p:cNvSpPr>
          <p:nvPr/>
        </p:nvSpPr>
        <p:spPr bwMode="auto">
          <a:xfrm>
            <a:off x="7243763" y="2628900"/>
            <a:ext cx="57150" cy="200025"/>
          </a:xfrm>
          <a:custGeom>
            <a:avLst/>
            <a:gdLst>
              <a:gd name="T0" fmla="*/ 2147483647 w 36"/>
              <a:gd name="T1" fmla="*/ 2147483647 h 126"/>
              <a:gd name="T2" fmla="*/ 0 w 36"/>
              <a:gd name="T3" fmla="*/ 2147483647 h 126"/>
              <a:gd name="T4" fmla="*/ 0 w 36"/>
              <a:gd name="T5" fmla="*/ 2147483647 h 126"/>
              <a:gd name="T6" fmla="*/ 2147483647 w 36"/>
              <a:gd name="T7" fmla="*/ 0 h 126"/>
              <a:gd name="T8" fmla="*/ 2147483647 w 36"/>
              <a:gd name="T9" fmla="*/ 2147483647 h 1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"/>
              <a:gd name="T16" fmla="*/ 0 h 126"/>
              <a:gd name="T17" fmla="*/ 36 w 36"/>
              <a:gd name="T18" fmla="*/ 126 h 1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" h="126">
                <a:moveTo>
                  <a:pt x="36" y="96"/>
                </a:moveTo>
                <a:lnTo>
                  <a:pt x="0" y="126"/>
                </a:lnTo>
                <a:lnTo>
                  <a:pt x="0" y="24"/>
                </a:lnTo>
                <a:lnTo>
                  <a:pt x="36" y="0"/>
                </a:lnTo>
                <a:lnTo>
                  <a:pt x="36" y="96"/>
                </a:lnTo>
                <a:close/>
              </a:path>
            </a:pathLst>
          </a:custGeom>
          <a:solidFill>
            <a:srgbClr val="00008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34" name="Rectangle 42"/>
          <p:cNvSpPr>
            <a:spLocks noChangeArrowheads="1"/>
          </p:cNvSpPr>
          <p:nvPr/>
        </p:nvSpPr>
        <p:spPr bwMode="auto">
          <a:xfrm>
            <a:off x="7312025" y="2654300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/>
              <a:t>67%</a:t>
            </a:r>
            <a:endParaRPr lang="en-US" sz="1200" i="1"/>
          </a:p>
        </p:txBody>
      </p:sp>
      <p:sp>
        <p:nvSpPr>
          <p:cNvPr id="8235" name="Freeform 43"/>
          <p:cNvSpPr>
            <a:spLocks/>
          </p:cNvSpPr>
          <p:nvPr/>
        </p:nvSpPr>
        <p:spPr bwMode="auto">
          <a:xfrm>
            <a:off x="2157413" y="2228850"/>
            <a:ext cx="3629025" cy="38100"/>
          </a:xfrm>
          <a:custGeom>
            <a:avLst/>
            <a:gdLst>
              <a:gd name="T0" fmla="*/ 0 w 2286"/>
              <a:gd name="T1" fmla="*/ 2147483647 h 24"/>
              <a:gd name="T2" fmla="*/ 2147483647 w 2286"/>
              <a:gd name="T3" fmla="*/ 2147483647 h 24"/>
              <a:gd name="T4" fmla="*/ 2147483647 w 2286"/>
              <a:gd name="T5" fmla="*/ 0 h 24"/>
              <a:gd name="T6" fmla="*/ 2147483647 w 2286"/>
              <a:gd name="T7" fmla="*/ 0 h 24"/>
              <a:gd name="T8" fmla="*/ 0 w 2286"/>
              <a:gd name="T9" fmla="*/ 2147483647 h 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86"/>
              <a:gd name="T16" fmla="*/ 0 h 24"/>
              <a:gd name="T17" fmla="*/ 2286 w 2286"/>
              <a:gd name="T18" fmla="*/ 24 h 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86" h="24">
                <a:moveTo>
                  <a:pt x="0" y="24"/>
                </a:moveTo>
                <a:lnTo>
                  <a:pt x="2250" y="24"/>
                </a:lnTo>
                <a:lnTo>
                  <a:pt x="2286" y="0"/>
                </a:lnTo>
                <a:lnTo>
                  <a:pt x="36" y="0"/>
                </a:lnTo>
                <a:lnTo>
                  <a:pt x="0" y="24"/>
                </a:lnTo>
                <a:close/>
              </a:path>
            </a:pathLst>
          </a:custGeom>
          <a:solidFill>
            <a:srgbClr val="0000B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36" name="Rectangle 44"/>
          <p:cNvSpPr>
            <a:spLocks noChangeArrowheads="1"/>
          </p:cNvSpPr>
          <p:nvPr/>
        </p:nvSpPr>
        <p:spPr bwMode="auto">
          <a:xfrm>
            <a:off x="2157413" y="2266950"/>
            <a:ext cx="3571875" cy="161925"/>
          </a:xfrm>
          <a:prstGeom prst="rect">
            <a:avLst/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37" name="Freeform 45"/>
          <p:cNvSpPr>
            <a:spLocks/>
          </p:cNvSpPr>
          <p:nvPr/>
        </p:nvSpPr>
        <p:spPr bwMode="auto">
          <a:xfrm>
            <a:off x="5729288" y="2228850"/>
            <a:ext cx="57150" cy="200025"/>
          </a:xfrm>
          <a:custGeom>
            <a:avLst/>
            <a:gdLst>
              <a:gd name="T0" fmla="*/ 2147483647 w 36"/>
              <a:gd name="T1" fmla="*/ 2147483647 h 126"/>
              <a:gd name="T2" fmla="*/ 0 w 36"/>
              <a:gd name="T3" fmla="*/ 2147483647 h 126"/>
              <a:gd name="T4" fmla="*/ 0 w 36"/>
              <a:gd name="T5" fmla="*/ 2147483647 h 126"/>
              <a:gd name="T6" fmla="*/ 2147483647 w 36"/>
              <a:gd name="T7" fmla="*/ 0 h 126"/>
              <a:gd name="T8" fmla="*/ 2147483647 w 36"/>
              <a:gd name="T9" fmla="*/ 2147483647 h 1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"/>
              <a:gd name="T16" fmla="*/ 0 h 126"/>
              <a:gd name="T17" fmla="*/ 36 w 36"/>
              <a:gd name="T18" fmla="*/ 126 h 1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" h="126">
                <a:moveTo>
                  <a:pt x="36" y="96"/>
                </a:moveTo>
                <a:lnTo>
                  <a:pt x="0" y="126"/>
                </a:lnTo>
                <a:lnTo>
                  <a:pt x="0" y="24"/>
                </a:lnTo>
                <a:lnTo>
                  <a:pt x="36" y="0"/>
                </a:lnTo>
                <a:lnTo>
                  <a:pt x="36" y="96"/>
                </a:lnTo>
                <a:close/>
              </a:path>
            </a:pathLst>
          </a:custGeom>
          <a:solidFill>
            <a:srgbClr val="00008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38" name="Rectangle 46"/>
          <p:cNvSpPr>
            <a:spLocks noChangeArrowheads="1"/>
          </p:cNvSpPr>
          <p:nvPr/>
        </p:nvSpPr>
        <p:spPr bwMode="auto">
          <a:xfrm>
            <a:off x="5797550" y="2254250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/>
              <a:t>47%</a:t>
            </a:r>
            <a:endParaRPr lang="en-US" sz="1200" i="1"/>
          </a:p>
        </p:txBody>
      </p:sp>
      <p:sp>
        <p:nvSpPr>
          <p:cNvPr id="8239" name="Freeform 47"/>
          <p:cNvSpPr>
            <a:spLocks/>
          </p:cNvSpPr>
          <p:nvPr/>
        </p:nvSpPr>
        <p:spPr bwMode="auto">
          <a:xfrm>
            <a:off x="2157413" y="1828800"/>
            <a:ext cx="3400425" cy="38100"/>
          </a:xfrm>
          <a:custGeom>
            <a:avLst/>
            <a:gdLst>
              <a:gd name="T0" fmla="*/ 0 w 2142"/>
              <a:gd name="T1" fmla="*/ 2147483647 h 24"/>
              <a:gd name="T2" fmla="*/ 2147483647 w 2142"/>
              <a:gd name="T3" fmla="*/ 2147483647 h 24"/>
              <a:gd name="T4" fmla="*/ 2147483647 w 2142"/>
              <a:gd name="T5" fmla="*/ 0 h 24"/>
              <a:gd name="T6" fmla="*/ 2147483647 w 2142"/>
              <a:gd name="T7" fmla="*/ 0 h 24"/>
              <a:gd name="T8" fmla="*/ 0 w 2142"/>
              <a:gd name="T9" fmla="*/ 2147483647 h 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42"/>
              <a:gd name="T16" fmla="*/ 0 h 24"/>
              <a:gd name="T17" fmla="*/ 2142 w 2142"/>
              <a:gd name="T18" fmla="*/ 24 h 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42" h="24">
                <a:moveTo>
                  <a:pt x="0" y="24"/>
                </a:moveTo>
                <a:lnTo>
                  <a:pt x="2106" y="24"/>
                </a:lnTo>
                <a:lnTo>
                  <a:pt x="2142" y="0"/>
                </a:lnTo>
                <a:lnTo>
                  <a:pt x="36" y="0"/>
                </a:lnTo>
                <a:lnTo>
                  <a:pt x="0" y="24"/>
                </a:lnTo>
                <a:close/>
              </a:path>
            </a:pathLst>
          </a:custGeom>
          <a:solidFill>
            <a:srgbClr val="0000B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40" name="Rectangle 48"/>
          <p:cNvSpPr>
            <a:spLocks noChangeArrowheads="1"/>
          </p:cNvSpPr>
          <p:nvPr/>
        </p:nvSpPr>
        <p:spPr bwMode="auto">
          <a:xfrm>
            <a:off x="2157413" y="1866900"/>
            <a:ext cx="3343275" cy="161925"/>
          </a:xfrm>
          <a:prstGeom prst="rect">
            <a:avLst/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41" name="Freeform 49"/>
          <p:cNvSpPr>
            <a:spLocks/>
          </p:cNvSpPr>
          <p:nvPr/>
        </p:nvSpPr>
        <p:spPr bwMode="auto">
          <a:xfrm>
            <a:off x="5500688" y="1828800"/>
            <a:ext cx="57150" cy="200025"/>
          </a:xfrm>
          <a:custGeom>
            <a:avLst/>
            <a:gdLst>
              <a:gd name="T0" fmla="*/ 2147483647 w 36"/>
              <a:gd name="T1" fmla="*/ 2147483647 h 126"/>
              <a:gd name="T2" fmla="*/ 0 w 36"/>
              <a:gd name="T3" fmla="*/ 2147483647 h 126"/>
              <a:gd name="T4" fmla="*/ 0 w 36"/>
              <a:gd name="T5" fmla="*/ 2147483647 h 126"/>
              <a:gd name="T6" fmla="*/ 2147483647 w 36"/>
              <a:gd name="T7" fmla="*/ 0 h 126"/>
              <a:gd name="T8" fmla="*/ 2147483647 w 36"/>
              <a:gd name="T9" fmla="*/ 2147483647 h 1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"/>
              <a:gd name="T16" fmla="*/ 0 h 126"/>
              <a:gd name="T17" fmla="*/ 36 w 36"/>
              <a:gd name="T18" fmla="*/ 126 h 1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" h="126">
                <a:moveTo>
                  <a:pt x="36" y="96"/>
                </a:moveTo>
                <a:lnTo>
                  <a:pt x="0" y="126"/>
                </a:lnTo>
                <a:lnTo>
                  <a:pt x="0" y="24"/>
                </a:lnTo>
                <a:lnTo>
                  <a:pt x="36" y="0"/>
                </a:lnTo>
                <a:lnTo>
                  <a:pt x="36" y="96"/>
                </a:lnTo>
                <a:close/>
              </a:path>
            </a:pathLst>
          </a:custGeom>
          <a:solidFill>
            <a:srgbClr val="00008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42" name="Rectangle 50"/>
          <p:cNvSpPr>
            <a:spLocks noChangeArrowheads="1"/>
          </p:cNvSpPr>
          <p:nvPr/>
        </p:nvSpPr>
        <p:spPr bwMode="auto">
          <a:xfrm>
            <a:off x="5568950" y="1854200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/>
              <a:t>44%</a:t>
            </a:r>
            <a:endParaRPr lang="en-US" sz="1200" i="1"/>
          </a:p>
        </p:txBody>
      </p:sp>
      <p:sp>
        <p:nvSpPr>
          <p:cNvPr id="8243" name="Line 51"/>
          <p:cNvSpPr>
            <a:spLocks noChangeShapeType="1"/>
          </p:cNvSpPr>
          <p:nvPr/>
        </p:nvSpPr>
        <p:spPr bwMode="auto">
          <a:xfrm>
            <a:off x="2119313" y="4972050"/>
            <a:ext cx="607695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44" name="Line 52"/>
          <p:cNvSpPr>
            <a:spLocks noChangeShapeType="1"/>
          </p:cNvSpPr>
          <p:nvPr/>
        </p:nvSpPr>
        <p:spPr bwMode="auto">
          <a:xfrm>
            <a:off x="2119313" y="4972050"/>
            <a:ext cx="1587" cy="571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45" name="Line 53"/>
          <p:cNvSpPr>
            <a:spLocks noChangeShapeType="1"/>
          </p:cNvSpPr>
          <p:nvPr/>
        </p:nvSpPr>
        <p:spPr bwMode="auto">
          <a:xfrm>
            <a:off x="2881313" y="4972050"/>
            <a:ext cx="1587" cy="571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46" name="Line 54"/>
          <p:cNvSpPr>
            <a:spLocks noChangeShapeType="1"/>
          </p:cNvSpPr>
          <p:nvPr/>
        </p:nvSpPr>
        <p:spPr bwMode="auto">
          <a:xfrm>
            <a:off x="3633788" y="4972050"/>
            <a:ext cx="1587" cy="571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47" name="Line 55"/>
          <p:cNvSpPr>
            <a:spLocks noChangeShapeType="1"/>
          </p:cNvSpPr>
          <p:nvPr/>
        </p:nvSpPr>
        <p:spPr bwMode="auto">
          <a:xfrm>
            <a:off x="4395788" y="4972050"/>
            <a:ext cx="1587" cy="571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48" name="Line 56"/>
          <p:cNvSpPr>
            <a:spLocks noChangeShapeType="1"/>
          </p:cNvSpPr>
          <p:nvPr/>
        </p:nvSpPr>
        <p:spPr bwMode="auto">
          <a:xfrm>
            <a:off x="5157788" y="4972050"/>
            <a:ext cx="1587" cy="571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49" name="Line 57"/>
          <p:cNvSpPr>
            <a:spLocks noChangeShapeType="1"/>
          </p:cNvSpPr>
          <p:nvPr/>
        </p:nvSpPr>
        <p:spPr bwMode="auto">
          <a:xfrm>
            <a:off x="5919788" y="4972050"/>
            <a:ext cx="1587" cy="571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50" name="Line 58"/>
          <p:cNvSpPr>
            <a:spLocks noChangeShapeType="1"/>
          </p:cNvSpPr>
          <p:nvPr/>
        </p:nvSpPr>
        <p:spPr bwMode="auto">
          <a:xfrm>
            <a:off x="6672263" y="4972050"/>
            <a:ext cx="1587" cy="571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51" name="Line 59"/>
          <p:cNvSpPr>
            <a:spLocks noChangeShapeType="1"/>
          </p:cNvSpPr>
          <p:nvPr/>
        </p:nvSpPr>
        <p:spPr bwMode="auto">
          <a:xfrm>
            <a:off x="7434263" y="4972050"/>
            <a:ext cx="1587" cy="571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52" name="Line 60"/>
          <p:cNvSpPr>
            <a:spLocks noChangeShapeType="1"/>
          </p:cNvSpPr>
          <p:nvPr/>
        </p:nvSpPr>
        <p:spPr bwMode="auto">
          <a:xfrm>
            <a:off x="8196263" y="4972050"/>
            <a:ext cx="1587" cy="5715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53" name="Rectangle 61"/>
          <p:cNvSpPr>
            <a:spLocks noChangeArrowheads="1"/>
          </p:cNvSpPr>
          <p:nvPr/>
        </p:nvSpPr>
        <p:spPr bwMode="auto">
          <a:xfrm>
            <a:off x="2033588" y="5057775"/>
            <a:ext cx="18256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0%</a:t>
            </a:r>
            <a:endParaRPr lang="en-US" sz="1200" i="1"/>
          </a:p>
        </p:txBody>
      </p:sp>
      <p:sp>
        <p:nvSpPr>
          <p:cNvPr id="8254" name="Rectangle 62"/>
          <p:cNvSpPr>
            <a:spLocks noChangeArrowheads="1"/>
          </p:cNvSpPr>
          <p:nvPr/>
        </p:nvSpPr>
        <p:spPr bwMode="auto">
          <a:xfrm>
            <a:off x="2757488" y="5057775"/>
            <a:ext cx="25241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10%</a:t>
            </a:r>
            <a:endParaRPr lang="en-US" sz="1200" i="1"/>
          </a:p>
        </p:txBody>
      </p:sp>
      <p:sp>
        <p:nvSpPr>
          <p:cNvPr id="8255" name="Rectangle 63"/>
          <p:cNvSpPr>
            <a:spLocks noChangeArrowheads="1"/>
          </p:cNvSpPr>
          <p:nvPr/>
        </p:nvSpPr>
        <p:spPr bwMode="auto">
          <a:xfrm>
            <a:off x="3509963" y="5057775"/>
            <a:ext cx="25241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20%</a:t>
            </a:r>
            <a:endParaRPr lang="en-US" sz="1200" i="1"/>
          </a:p>
        </p:txBody>
      </p:sp>
      <p:sp>
        <p:nvSpPr>
          <p:cNvPr id="8256" name="Rectangle 64"/>
          <p:cNvSpPr>
            <a:spLocks noChangeArrowheads="1"/>
          </p:cNvSpPr>
          <p:nvPr/>
        </p:nvSpPr>
        <p:spPr bwMode="auto">
          <a:xfrm>
            <a:off x="4271963" y="5057775"/>
            <a:ext cx="25241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30%</a:t>
            </a:r>
            <a:endParaRPr lang="en-US" sz="1200" i="1"/>
          </a:p>
        </p:txBody>
      </p:sp>
      <p:sp>
        <p:nvSpPr>
          <p:cNvPr id="8257" name="Rectangle 65"/>
          <p:cNvSpPr>
            <a:spLocks noChangeArrowheads="1"/>
          </p:cNvSpPr>
          <p:nvPr/>
        </p:nvSpPr>
        <p:spPr bwMode="auto">
          <a:xfrm>
            <a:off x="5033963" y="5057775"/>
            <a:ext cx="25241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40%</a:t>
            </a:r>
            <a:endParaRPr lang="en-US" sz="1200" i="1"/>
          </a:p>
        </p:txBody>
      </p:sp>
      <p:sp>
        <p:nvSpPr>
          <p:cNvPr id="8258" name="Rectangle 66"/>
          <p:cNvSpPr>
            <a:spLocks noChangeArrowheads="1"/>
          </p:cNvSpPr>
          <p:nvPr/>
        </p:nvSpPr>
        <p:spPr bwMode="auto">
          <a:xfrm>
            <a:off x="5795963" y="5057775"/>
            <a:ext cx="25241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50%</a:t>
            </a:r>
            <a:endParaRPr lang="en-US" sz="1200" i="1"/>
          </a:p>
        </p:txBody>
      </p:sp>
      <p:sp>
        <p:nvSpPr>
          <p:cNvPr id="8259" name="Rectangle 67"/>
          <p:cNvSpPr>
            <a:spLocks noChangeArrowheads="1"/>
          </p:cNvSpPr>
          <p:nvPr/>
        </p:nvSpPr>
        <p:spPr bwMode="auto">
          <a:xfrm>
            <a:off x="6548438" y="5057775"/>
            <a:ext cx="25241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60%</a:t>
            </a:r>
            <a:endParaRPr lang="en-US" sz="1200" i="1"/>
          </a:p>
        </p:txBody>
      </p:sp>
      <p:sp>
        <p:nvSpPr>
          <p:cNvPr id="8260" name="Rectangle 68"/>
          <p:cNvSpPr>
            <a:spLocks noChangeArrowheads="1"/>
          </p:cNvSpPr>
          <p:nvPr/>
        </p:nvSpPr>
        <p:spPr bwMode="auto">
          <a:xfrm>
            <a:off x="7310438" y="5057775"/>
            <a:ext cx="25241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70%</a:t>
            </a:r>
            <a:endParaRPr lang="en-US" sz="1200" i="1"/>
          </a:p>
        </p:txBody>
      </p:sp>
      <p:sp>
        <p:nvSpPr>
          <p:cNvPr id="8261" name="Rectangle 69"/>
          <p:cNvSpPr>
            <a:spLocks noChangeArrowheads="1"/>
          </p:cNvSpPr>
          <p:nvPr/>
        </p:nvSpPr>
        <p:spPr bwMode="auto">
          <a:xfrm>
            <a:off x="8072438" y="5057775"/>
            <a:ext cx="25241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80%</a:t>
            </a:r>
            <a:endParaRPr lang="en-US" sz="1200" i="1"/>
          </a:p>
        </p:txBody>
      </p:sp>
      <p:sp>
        <p:nvSpPr>
          <p:cNvPr id="8262" name="Line 70"/>
          <p:cNvSpPr>
            <a:spLocks noChangeShapeType="1"/>
          </p:cNvSpPr>
          <p:nvPr/>
        </p:nvSpPr>
        <p:spPr bwMode="auto">
          <a:xfrm flipV="1">
            <a:off x="2119313" y="1781175"/>
            <a:ext cx="1587" cy="31908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63" name="Line 71"/>
          <p:cNvSpPr>
            <a:spLocks noChangeShapeType="1"/>
          </p:cNvSpPr>
          <p:nvPr/>
        </p:nvSpPr>
        <p:spPr bwMode="auto">
          <a:xfrm flipH="1">
            <a:off x="2062163" y="1781175"/>
            <a:ext cx="5715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64" name="Line 72"/>
          <p:cNvSpPr>
            <a:spLocks noChangeShapeType="1"/>
          </p:cNvSpPr>
          <p:nvPr/>
        </p:nvSpPr>
        <p:spPr bwMode="auto">
          <a:xfrm flipH="1">
            <a:off x="2062163" y="2181225"/>
            <a:ext cx="5715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65" name="Line 73"/>
          <p:cNvSpPr>
            <a:spLocks noChangeShapeType="1"/>
          </p:cNvSpPr>
          <p:nvPr/>
        </p:nvSpPr>
        <p:spPr bwMode="auto">
          <a:xfrm flipH="1">
            <a:off x="2062163" y="2581275"/>
            <a:ext cx="5715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66" name="Line 74"/>
          <p:cNvSpPr>
            <a:spLocks noChangeShapeType="1"/>
          </p:cNvSpPr>
          <p:nvPr/>
        </p:nvSpPr>
        <p:spPr bwMode="auto">
          <a:xfrm flipH="1">
            <a:off x="2062163" y="2971800"/>
            <a:ext cx="5715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67" name="Line 75"/>
          <p:cNvSpPr>
            <a:spLocks noChangeShapeType="1"/>
          </p:cNvSpPr>
          <p:nvPr/>
        </p:nvSpPr>
        <p:spPr bwMode="auto">
          <a:xfrm flipH="1">
            <a:off x="2062163" y="3371850"/>
            <a:ext cx="5715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68" name="Line 76"/>
          <p:cNvSpPr>
            <a:spLocks noChangeShapeType="1"/>
          </p:cNvSpPr>
          <p:nvPr/>
        </p:nvSpPr>
        <p:spPr bwMode="auto">
          <a:xfrm flipH="1">
            <a:off x="2062163" y="3771900"/>
            <a:ext cx="5715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69" name="Line 77"/>
          <p:cNvSpPr>
            <a:spLocks noChangeShapeType="1"/>
          </p:cNvSpPr>
          <p:nvPr/>
        </p:nvSpPr>
        <p:spPr bwMode="auto">
          <a:xfrm flipH="1">
            <a:off x="2062163" y="4171950"/>
            <a:ext cx="5715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70" name="Line 78"/>
          <p:cNvSpPr>
            <a:spLocks noChangeShapeType="1"/>
          </p:cNvSpPr>
          <p:nvPr/>
        </p:nvSpPr>
        <p:spPr bwMode="auto">
          <a:xfrm flipH="1">
            <a:off x="2062163" y="4572000"/>
            <a:ext cx="5715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71" name="Line 79"/>
          <p:cNvSpPr>
            <a:spLocks noChangeShapeType="1"/>
          </p:cNvSpPr>
          <p:nvPr/>
        </p:nvSpPr>
        <p:spPr bwMode="auto">
          <a:xfrm flipH="1">
            <a:off x="2062163" y="4972050"/>
            <a:ext cx="5715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72" name="Rectangle 80"/>
          <p:cNvSpPr>
            <a:spLocks noChangeArrowheads="1"/>
          </p:cNvSpPr>
          <p:nvPr/>
        </p:nvSpPr>
        <p:spPr bwMode="auto">
          <a:xfrm>
            <a:off x="1319213" y="1905000"/>
            <a:ext cx="73818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Product R&amp;D</a:t>
            </a:r>
            <a:endParaRPr lang="en-US" sz="1200" i="1"/>
          </a:p>
        </p:txBody>
      </p:sp>
      <p:sp>
        <p:nvSpPr>
          <p:cNvPr id="8273" name="Rectangle 81"/>
          <p:cNvSpPr>
            <a:spLocks noChangeArrowheads="1"/>
          </p:cNvSpPr>
          <p:nvPr/>
        </p:nvSpPr>
        <p:spPr bwMode="auto">
          <a:xfrm>
            <a:off x="1290638" y="2305050"/>
            <a:ext cx="76041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Process R&amp;D</a:t>
            </a:r>
            <a:endParaRPr lang="en-US" sz="1200" i="1"/>
          </a:p>
        </p:txBody>
      </p:sp>
      <p:sp>
        <p:nvSpPr>
          <p:cNvPr id="8274" name="Rectangle 82"/>
          <p:cNvSpPr>
            <a:spLocks noChangeArrowheads="1"/>
          </p:cNvSpPr>
          <p:nvPr/>
        </p:nvSpPr>
        <p:spPr bwMode="auto">
          <a:xfrm>
            <a:off x="1557338" y="2705100"/>
            <a:ext cx="4984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Sourcing</a:t>
            </a:r>
            <a:endParaRPr lang="en-US" sz="1200" i="1"/>
          </a:p>
        </p:txBody>
      </p:sp>
      <p:sp>
        <p:nvSpPr>
          <p:cNvPr id="8275" name="Rectangle 83"/>
          <p:cNvSpPr>
            <a:spLocks noChangeArrowheads="1"/>
          </p:cNvSpPr>
          <p:nvPr/>
        </p:nvSpPr>
        <p:spPr bwMode="auto">
          <a:xfrm>
            <a:off x="771525" y="3095625"/>
            <a:ext cx="12763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Supply Chain Planning</a:t>
            </a:r>
            <a:endParaRPr lang="en-US" sz="1200" i="1"/>
          </a:p>
        </p:txBody>
      </p:sp>
      <p:sp>
        <p:nvSpPr>
          <p:cNvPr id="8276" name="Rectangle 84"/>
          <p:cNvSpPr>
            <a:spLocks noChangeArrowheads="1"/>
          </p:cNvSpPr>
          <p:nvPr/>
        </p:nvSpPr>
        <p:spPr bwMode="auto">
          <a:xfrm>
            <a:off x="766763" y="3495675"/>
            <a:ext cx="12795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Logistics &amp; Distribution</a:t>
            </a:r>
            <a:endParaRPr lang="en-US" sz="1200" i="1"/>
          </a:p>
        </p:txBody>
      </p:sp>
      <p:sp>
        <p:nvSpPr>
          <p:cNvPr id="8277" name="Rectangle 85"/>
          <p:cNvSpPr>
            <a:spLocks noChangeArrowheads="1"/>
          </p:cNvSpPr>
          <p:nvPr/>
        </p:nvSpPr>
        <p:spPr bwMode="auto">
          <a:xfrm>
            <a:off x="1023938" y="3895725"/>
            <a:ext cx="10255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Sales &amp; Marketing</a:t>
            </a:r>
            <a:endParaRPr lang="en-US" sz="1200" i="1"/>
          </a:p>
        </p:txBody>
      </p:sp>
      <p:sp>
        <p:nvSpPr>
          <p:cNvPr id="8278" name="Rectangle 86"/>
          <p:cNvSpPr>
            <a:spLocks noChangeArrowheads="1"/>
          </p:cNvSpPr>
          <p:nvPr/>
        </p:nvSpPr>
        <p:spPr bwMode="auto">
          <a:xfrm>
            <a:off x="1071563" y="4295775"/>
            <a:ext cx="10064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Customer Service</a:t>
            </a:r>
            <a:endParaRPr lang="en-US" sz="1200" i="1"/>
          </a:p>
        </p:txBody>
      </p:sp>
      <p:sp>
        <p:nvSpPr>
          <p:cNvPr id="8279" name="Rectangle 87"/>
          <p:cNvSpPr>
            <a:spLocks noChangeArrowheads="1"/>
          </p:cNvSpPr>
          <p:nvPr/>
        </p:nvSpPr>
        <p:spPr bwMode="auto">
          <a:xfrm>
            <a:off x="1738313" y="4695825"/>
            <a:ext cx="31591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Other</a:t>
            </a:r>
            <a:endParaRPr lang="en-US" sz="1200" i="1"/>
          </a:p>
        </p:txBody>
      </p:sp>
      <p:sp>
        <p:nvSpPr>
          <p:cNvPr id="8280" name="Rectangle 89"/>
          <p:cNvSpPr>
            <a:spLocks noChangeArrowheads="1"/>
          </p:cNvSpPr>
          <p:nvPr/>
        </p:nvSpPr>
        <p:spPr bwMode="auto">
          <a:xfrm>
            <a:off x="641350" y="5330825"/>
            <a:ext cx="5357813" cy="3968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000" b="1"/>
              <a:t>Note: </a:t>
            </a:r>
            <a:r>
              <a:rPr lang="en-US" sz="1000"/>
              <a:t>Multiple responses possible</a:t>
            </a:r>
          </a:p>
          <a:p>
            <a:pPr eaLnBrk="0" hangingPunct="0"/>
            <a:r>
              <a:rPr lang="en-US" sz="1000" b="1"/>
              <a:t>Source: </a:t>
            </a:r>
            <a:r>
              <a:rPr lang="en-US" sz="1000"/>
              <a:t>Booz Allen Hamilton/IPSOS-MORI survey of manufacturing leaders</a:t>
            </a:r>
          </a:p>
        </p:txBody>
      </p:sp>
      <p:sp>
        <p:nvSpPr>
          <p:cNvPr id="8281" name="Rectangle 9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do operations leaders do?</a:t>
            </a:r>
            <a:br>
              <a:rPr lang="en-US" smtClean="0"/>
            </a:br>
            <a:r>
              <a:rPr lang="en-US" smtClean="0"/>
              <a:t>	&amp; Course content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How do operations leaders create value?</a:t>
            </a:r>
          </a:p>
        </p:txBody>
      </p:sp>
      <p:sp>
        <p:nvSpPr>
          <p:cNvPr id="9219" name="Rectangle 5"/>
          <p:cNvSpPr>
            <a:spLocks noChangeArrowheads="1"/>
          </p:cNvSpPr>
          <p:nvPr/>
        </p:nvSpPr>
        <p:spPr bwMode="auto">
          <a:xfrm>
            <a:off x="152400" y="1543050"/>
            <a:ext cx="8728075" cy="4427538"/>
          </a:xfrm>
          <a:prstGeom prst="rect">
            <a:avLst/>
          </a:prstGeom>
          <a:solidFill>
            <a:srgbClr val="EAEAEA"/>
          </a:solidFill>
          <a:ln w="0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0" name="Rectangle 6"/>
          <p:cNvSpPr>
            <a:spLocks noChangeArrowheads="1"/>
          </p:cNvSpPr>
          <p:nvPr/>
        </p:nvSpPr>
        <p:spPr bwMode="auto">
          <a:xfrm>
            <a:off x="2362200" y="1876425"/>
            <a:ext cx="6296025" cy="3743325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1" name="Rectangle 7"/>
          <p:cNvSpPr>
            <a:spLocks noChangeArrowheads="1"/>
          </p:cNvSpPr>
          <p:nvPr/>
        </p:nvSpPr>
        <p:spPr bwMode="auto">
          <a:xfrm>
            <a:off x="2362200" y="2009775"/>
            <a:ext cx="3400425" cy="190500"/>
          </a:xfrm>
          <a:prstGeom prst="rect">
            <a:avLst/>
          </a:prstGeom>
          <a:solidFill>
            <a:schemeClr val="accent2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2" name="Rectangle 8"/>
          <p:cNvSpPr>
            <a:spLocks noChangeArrowheads="1"/>
          </p:cNvSpPr>
          <p:nvPr/>
        </p:nvSpPr>
        <p:spPr bwMode="auto">
          <a:xfrm>
            <a:off x="2362200" y="2476500"/>
            <a:ext cx="2771775" cy="190500"/>
          </a:xfrm>
          <a:prstGeom prst="rect">
            <a:avLst/>
          </a:prstGeom>
          <a:solidFill>
            <a:schemeClr val="accent2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3" name="Rectangle 9"/>
          <p:cNvSpPr>
            <a:spLocks noChangeArrowheads="1"/>
          </p:cNvSpPr>
          <p:nvPr/>
        </p:nvSpPr>
        <p:spPr bwMode="auto">
          <a:xfrm>
            <a:off x="2362200" y="2943225"/>
            <a:ext cx="2771775" cy="190500"/>
          </a:xfrm>
          <a:prstGeom prst="rect">
            <a:avLst/>
          </a:prstGeom>
          <a:solidFill>
            <a:schemeClr val="accent2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4" name="Rectangle 10"/>
          <p:cNvSpPr>
            <a:spLocks noChangeArrowheads="1"/>
          </p:cNvSpPr>
          <p:nvPr/>
        </p:nvSpPr>
        <p:spPr bwMode="auto">
          <a:xfrm>
            <a:off x="2362200" y="3409950"/>
            <a:ext cx="2514600" cy="200025"/>
          </a:xfrm>
          <a:prstGeom prst="rect">
            <a:avLst/>
          </a:prstGeom>
          <a:solidFill>
            <a:schemeClr val="accent2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5" name="Rectangle 11"/>
          <p:cNvSpPr>
            <a:spLocks noChangeArrowheads="1"/>
          </p:cNvSpPr>
          <p:nvPr/>
        </p:nvSpPr>
        <p:spPr bwMode="auto">
          <a:xfrm>
            <a:off x="2362200" y="3886200"/>
            <a:ext cx="2200275" cy="190500"/>
          </a:xfrm>
          <a:prstGeom prst="rect">
            <a:avLst/>
          </a:prstGeom>
          <a:solidFill>
            <a:schemeClr val="accent2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6" name="Rectangle 12"/>
          <p:cNvSpPr>
            <a:spLocks noChangeArrowheads="1"/>
          </p:cNvSpPr>
          <p:nvPr/>
        </p:nvSpPr>
        <p:spPr bwMode="auto">
          <a:xfrm>
            <a:off x="2362200" y="4352925"/>
            <a:ext cx="2076450" cy="190500"/>
          </a:xfrm>
          <a:prstGeom prst="rect">
            <a:avLst/>
          </a:prstGeom>
          <a:solidFill>
            <a:schemeClr val="accent2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7" name="Rectangle 13"/>
          <p:cNvSpPr>
            <a:spLocks noChangeArrowheads="1"/>
          </p:cNvSpPr>
          <p:nvPr/>
        </p:nvSpPr>
        <p:spPr bwMode="auto">
          <a:xfrm>
            <a:off x="2362200" y="4819650"/>
            <a:ext cx="1447800" cy="190500"/>
          </a:xfrm>
          <a:prstGeom prst="rect">
            <a:avLst/>
          </a:prstGeom>
          <a:solidFill>
            <a:schemeClr val="accent2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8" name="Rectangle 14"/>
          <p:cNvSpPr>
            <a:spLocks noChangeArrowheads="1"/>
          </p:cNvSpPr>
          <p:nvPr/>
        </p:nvSpPr>
        <p:spPr bwMode="auto">
          <a:xfrm>
            <a:off x="2362200" y="5286375"/>
            <a:ext cx="1323975" cy="190500"/>
          </a:xfrm>
          <a:prstGeom prst="rect">
            <a:avLst/>
          </a:prstGeom>
          <a:solidFill>
            <a:schemeClr val="accent2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9" name="Rectangle 15"/>
          <p:cNvSpPr>
            <a:spLocks noChangeArrowheads="1"/>
          </p:cNvSpPr>
          <p:nvPr/>
        </p:nvSpPr>
        <p:spPr bwMode="auto">
          <a:xfrm>
            <a:off x="5762625" y="2009775"/>
            <a:ext cx="2895600" cy="190500"/>
          </a:xfrm>
          <a:prstGeom prst="rect">
            <a:avLst/>
          </a:prstGeom>
          <a:solidFill>
            <a:srgbClr val="66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30" name="Rectangle 16"/>
          <p:cNvSpPr>
            <a:spLocks noChangeArrowheads="1"/>
          </p:cNvSpPr>
          <p:nvPr/>
        </p:nvSpPr>
        <p:spPr bwMode="auto">
          <a:xfrm>
            <a:off x="5133975" y="2476500"/>
            <a:ext cx="2638425" cy="190500"/>
          </a:xfrm>
          <a:prstGeom prst="rect">
            <a:avLst/>
          </a:prstGeom>
          <a:solidFill>
            <a:srgbClr val="66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31" name="Rectangle 17"/>
          <p:cNvSpPr>
            <a:spLocks noChangeArrowheads="1"/>
          </p:cNvSpPr>
          <p:nvPr/>
        </p:nvSpPr>
        <p:spPr bwMode="auto">
          <a:xfrm>
            <a:off x="5133975" y="2943225"/>
            <a:ext cx="1762125" cy="190500"/>
          </a:xfrm>
          <a:prstGeom prst="rect">
            <a:avLst/>
          </a:prstGeom>
          <a:solidFill>
            <a:srgbClr val="66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32" name="Rectangle 18"/>
          <p:cNvSpPr>
            <a:spLocks noChangeArrowheads="1"/>
          </p:cNvSpPr>
          <p:nvPr/>
        </p:nvSpPr>
        <p:spPr bwMode="auto">
          <a:xfrm>
            <a:off x="4876800" y="3409950"/>
            <a:ext cx="3533775" cy="200025"/>
          </a:xfrm>
          <a:prstGeom prst="rect">
            <a:avLst/>
          </a:prstGeom>
          <a:solidFill>
            <a:srgbClr val="66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33" name="Rectangle 19"/>
          <p:cNvSpPr>
            <a:spLocks noChangeArrowheads="1"/>
          </p:cNvSpPr>
          <p:nvPr/>
        </p:nvSpPr>
        <p:spPr bwMode="auto">
          <a:xfrm>
            <a:off x="4562475" y="3886200"/>
            <a:ext cx="2962275" cy="190500"/>
          </a:xfrm>
          <a:prstGeom prst="rect">
            <a:avLst/>
          </a:prstGeom>
          <a:solidFill>
            <a:srgbClr val="66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34" name="Rectangle 20"/>
          <p:cNvSpPr>
            <a:spLocks noChangeArrowheads="1"/>
          </p:cNvSpPr>
          <p:nvPr/>
        </p:nvSpPr>
        <p:spPr bwMode="auto">
          <a:xfrm>
            <a:off x="4438650" y="4352925"/>
            <a:ext cx="2524125" cy="190500"/>
          </a:xfrm>
          <a:prstGeom prst="rect">
            <a:avLst/>
          </a:prstGeom>
          <a:solidFill>
            <a:srgbClr val="66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35" name="Rectangle 21"/>
          <p:cNvSpPr>
            <a:spLocks noChangeArrowheads="1"/>
          </p:cNvSpPr>
          <p:nvPr/>
        </p:nvSpPr>
        <p:spPr bwMode="auto">
          <a:xfrm>
            <a:off x="3810000" y="4819650"/>
            <a:ext cx="1009650" cy="190500"/>
          </a:xfrm>
          <a:prstGeom prst="rect">
            <a:avLst/>
          </a:prstGeom>
          <a:solidFill>
            <a:srgbClr val="66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36" name="Rectangle 22"/>
          <p:cNvSpPr>
            <a:spLocks noChangeArrowheads="1"/>
          </p:cNvSpPr>
          <p:nvPr/>
        </p:nvSpPr>
        <p:spPr bwMode="auto">
          <a:xfrm>
            <a:off x="3686175" y="5286375"/>
            <a:ext cx="1885950" cy="190500"/>
          </a:xfrm>
          <a:prstGeom prst="rect">
            <a:avLst/>
          </a:prstGeom>
          <a:solidFill>
            <a:srgbClr val="66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37" name="Rectangle 23"/>
          <p:cNvSpPr>
            <a:spLocks noChangeArrowheads="1"/>
          </p:cNvSpPr>
          <p:nvPr/>
        </p:nvSpPr>
        <p:spPr bwMode="auto">
          <a:xfrm>
            <a:off x="7772400" y="2476500"/>
            <a:ext cx="885825" cy="1905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38" name="Rectangle 24"/>
          <p:cNvSpPr>
            <a:spLocks noChangeArrowheads="1"/>
          </p:cNvSpPr>
          <p:nvPr/>
        </p:nvSpPr>
        <p:spPr bwMode="auto">
          <a:xfrm>
            <a:off x="6896100" y="2943225"/>
            <a:ext cx="1638300" cy="1905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39" name="Rectangle 25"/>
          <p:cNvSpPr>
            <a:spLocks noChangeArrowheads="1"/>
          </p:cNvSpPr>
          <p:nvPr/>
        </p:nvSpPr>
        <p:spPr bwMode="auto">
          <a:xfrm>
            <a:off x="8410575" y="3409950"/>
            <a:ext cx="247650" cy="200025"/>
          </a:xfrm>
          <a:prstGeom prst="rect">
            <a:avLst/>
          </a:prstGeom>
          <a:solidFill>
            <a:schemeClr val="folHlink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40" name="Rectangle 26"/>
          <p:cNvSpPr>
            <a:spLocks noChangeArrowheads="1"/>
          </p:cNvSpPr>
          <p:nvPr/>
        </p:nvSpPr>
        <p:spPr bwMode="auto">
          <a:xfrm>
            <a:off x="7524750" y="3886200"/>
            <a:ext cx="1133475" cy="1905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41" name="Rectangle 27"/>
          <p:cNvSpPr>
            <a:spLocks noChangeArrowheads="1"/>
          </p:cNvSpPr>
          <p:nvPr/>
        </p:nvSpPr>
        <p:spPr bwMode="auto">
          <a:xfrm>
            <a:off x="6962775" y="4352925"/>
            <a:ext cx="1695450" cy="1905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42" name="Rectangle 28"/>
          <p:cNvSpPr>
            <a:spLocks noChangeArrowheads="1"/>
          </p:cNvSpPr>
          <p:nvPr/>
        </p:nvSpPr>
        <p:spPr bwMode="auto">
          <a:xfrm>
            <a:off x="4819650" y="4819650"/>
            <a:ext cx="2952750" cy="1905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43" name="Rectangle 29"/>
          <p:cNvSpPr>
            <a:spLocks noChangeArrowheads="1"/>
          </p:cNvSpPr>
          <p:nvPr/>
        </p:nvSpPr>
        <p:spPr bwMode="auto">
          <a:xfrm>
            <a:off x="5572125" y="5286375"/>
            <a:ext cx="3086100" cy="1905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44" name="Rectangle 30"/>
          <p:cNvSpPr>
            <a:spLocks noChangeArrowheads="1"/>
          </p:cNvSpPr>
          <p:nvPr/>
        </p:nvSpPr>
        <p:spPr bwMode="auto">
          <a:xfrm>
            <a:off x="8534400" y="2943225"/>
            <a:ext cx="123825" cy="190500"/>
          </a:xfrm>
          <a:prstGeom prst="rect">
            <a:avLst/>
          </a:prstGeom>
          <a:solidFill>
            <a:schemeClr val="tx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45" name="Rectangle 31"/>
          <p:cNvSpPr>
            <a:spLocks noChangeArrowheads="1"/>
          </p:cNvSpPr>
          <p:nvPr/>
        </p:nvSpPr>
        <p:spPr bwMode="auto">
          <a:xfrm>
            <a:off x="7772400" y="4819650"/>
            <a:ext cx="885825" cy="190500"/>
          </a:xfrm>
          <a:prstGeom prst="rect">
            <a:avLst/>
          </a:prstGeom>
          <a:solidFill>
            <a:schemeClr val="tx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46" name="Line 32"/>
          <p:cNvSpPr>
            <a:spLocks noChangeShapeType="1"/>
          </p:cNvSpPr>
          <p:nvPr/>
        </p:nvSpPr>
        <p:spPr bwMode="auto">
          <a:xfrm flipV="1">
            <a:off x="2362200" y="5619750"/>
            <a:ext cx="1588" cy="381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47" name="Line 33"/>
          <p:cNvSpPr>
            <a:spLocks noChangeShapeType="1"/>
          </p:cNvSpPr>
          <p:nvPr/>
        </p:nvSpPr>
        <p:spPr bwMode="auto">
          <a:xfrm flipV="1">
            <a:off x="2990850" y="5619750"/>
            <a:ext cx="1588" cy="381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48" name="Line 34"/>
          <p:cNvSpPr>
            <a:spLocks noChangeShapeType="1"/>
          </p:cNvSpPr>
          <p:nvPr/>
        </p:nvSpPr>
        <p:spPr bwMode="auto">
          <a:xfrm flipV="1">
            <a:off x="3619500" y="5619750"/>
            <a:ext cx="1588" cy="381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49" name="Line 35"/>
          <p:cNvSpPr>
            <a:spLocks noChangeShapeType="1"/>
          </p:cNvSpPr>
          <p:nvPr/>
        </p:nvSpPr>
        <p:spPr bwMode="auto">
          <a:xfrm flipV="1">
            <a:off x="4248150" y="5619750"/>
            <a:ext cx="1588" cy="381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50" name="Line 36"/>
          <p:cNvSpPr>
            <a:spLocks noChangeShapeType="1"/>
          </p:cNvSpPr>
          <p:nvPr/>
        </p:nvSpPr>
        <p:spPr bwMode="auto">
          <a:xfrm flipV="1">
            <a:off x="4876800" y="5619750"/>
            <a:ext cx="1588" cy="381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51" name="Line 37"/>
          <p:cNvSpPr>
            <a:spLocks noChangeShapeType="1"/>
          </p:cNvSpPr>
          <p:nvPr/>
        </p:nvSpPr>
        <p:spPr bwMode="auto">
          <a:xfrm flipV="1">
            <a:off x="5514975" y="5619750"/>
            <a:ext cx="1588" cy="381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52" name="Line 38"/>
          <p:cNvSpPr>
            <a:spLocks noChangeShapeType="1"/>
          </p:cNvSpPr>
          <p:nvPr/>
        </p:nvSpPr>
        <p:spPr bwMode="auto">
          <a:xfrm flipV="1">
            <a:off x="6143625" y="5619750"/>
            <a:ext cx="1588" cy="381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53" name="Line 39"/>
          <p:cNvSpPr>
            <a:spLocks noChangeShapeType="1"/>
          </p:cNvSpPr>
          <p:nvPr/>
        </p:nvSpPr>
        <p:spPr bwMode="auto">
          <a:xfrm flipV="1">
            <a:off x="6772275" y="5619750"/>
            <a:ext cx="1588" cy="381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54" name="Line 40"/>
          <p:cNvSpPr>
            <a:spLocks noChangeShapeType="1"/>
          </p:cNvSpPr>
          <p:nvPr/>
        </p:nvSpPr>
        <p:spPr bwMode="auto">
          <a:xfrm flipV="1">
            <a:off x="7400925" y="5619750"/>
            <a:ext cx="1588" cy="381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55" name="Line 41"/>
          <p:cNvSpPr>
            <a:spLocks noChangeShapeType="1"/>
          </p:cNvSpPr>
          <p:nvPr/>
        </p:nvSpPr>
        <p:spPr bwMode="auto">
          <a:xfrm flipV="1">
            <a:off x="8029575" y="5619750"/>
            <a:ext cx="1588" cy="381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56" name="Line 42"/>
          <p:cNvSpPr>
            <a:spLocks noChangeShapeType="1"/>
          </p:cNvSpPr>
          <p:nvPr/>
        </p:nvSpPr>
        <p:spPr bwMode="auto">
          <a:xfrm flipV="1">
            <a:off x="8658225" y="5619750"/>
            <a:ext cx="1588" cy="381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57" name="Line 43"/>
          <p:cNvSpPr>
            <a:spLocks noChangeShapeType="1"/>
          </p:cNvSpPr>
          <p:nvPr/>
        </p:nvSpPr>
        <p:spPr bwMode="auto">
          <a:xfrm>
            <a:off x="2324100" y="1876425"/>
            <a:ext cx="381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58" name="Line 44"/>
          <p:cNvSpPr>
            <a:spLocks noChangeShapeType="1"/>
          </p:cNvSpPr>
          <p:nvPr/>
        </p:nvSpPr>
        <p:spPr bwMode="auto">
          <a:xfrm>
            <a:off x="2324100" y="2343150"/>
            <a:ext cx="381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59" name="Line 45"/>
          <p:cNvSpPr>
            <a:spLocks noChangeShapeType="1"/>
          </p:cNvSpPr>
          <p:nvPr/>
        </p:nvSpPr>
        <p:spPr bwMode="auto">
          <a:xfrm>
            <a:off x="2324100" y="2809875"/>
            <a:ext cx="381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60" name="Line 46"/>
          <p:cNvSpPr>
            <a:spLocks noChangeShapeType="1"/>
          </p:cNvSpPr>
          <p:nvPr/>
        </p:nvSpPr>
        <p:spPr bwMode="auto">
          <a:xfrm>
            <a:off x="2324100" y="3276600"/>
            <a:ext cx="381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61" name="Line 47"/>
          <p:cNvSpPr>
            <a:spLocks noChangeShapeType="1"/>
          </p:cNvSpPr>
          <p:nvPr/>
        </p:nvSpPr>
        <p:spPr bwMode="auto">
          <a:xfrm>
            <a:off x="2324100" y="3752850"/>
            <a:ext cx="381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62" name="Line 48"/>
          <p:cNvSpPr>
            <a:spLocks noChangeShapeType="1"/>
          </p:cNvSpPr>
          <p:nvPr/>
        </p:nvSpPr>
        <p:spPr bwMode="auto">
          <a:xfrm>
            <a:off x="2324100" y="4219575"/>
            <a:ext cx="381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63" name="Line 49"/>
          <p:cNvSpPr>
            <a:spLocks noChangeShapeType="1"/>
          </p:cNvSpPr>
          <p:nvPr/>
        </p:nvSpPr>
        <p:spPr bwMode="auto">
          <a:xfrm>
            <a:off x="2324100" y="4686300"/>
            <a:ext cx="381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64" name="Line 50"/>
          <p:cNvSpPr>
            <a:spLocks noChangeShapeType="1"/>
          </p:cNvSpPr>
          <p:nvPr/>
        </p:nvSpPr>
        <p:spPr bwMode="auto">
          <a:xfrm>
            <a:off x="2324100" y="5153025"/>
            <a:ext cx="381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65" name="Line 51"/>
          <p:cNvSpPr>
            <a:spLocks noChangeShapeType="1"/>
          </p:cNvSpPr>
          <p:nvPr/>
        </p:nvSpPr>
        <p:spPr bwMode="auto">
          <a:xfrm>
            <a:off x="2324100" y="5619750"/>
            <a:ext cx="381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66" name="Rectangle 52"/>
          <p:cNvSpPr>
            <a:spLocks noChangeArrowheads="1"/>
          </p:cNvSpPr>
          <p:nvPr/>
        </p:nvSpPr>
        <p:spPr bwMode="auto">
          <a:xfrm>
            <a:off x="3933825" y="2028825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chemeClr val="bg1"/>
                </a:solidFill>
              </a:rPr>
              <a:t>54%</a:t>
            </a:r>
            <a:endParaRPr lang="en-US" sz="1200" i="1">
              <a:solidFill>
                <a:schemeClr val="bg1"/>
              </a:solidFill>
            </a:endParaRPr>
          </a:p>
        </p:txBody>
      </p:sp>
      <p:sp>
        <p:nvSpPr>
          <p:cNvPr id="9267" name="Rectangle 53"/>
          <p:cNvSpPr>
            <a:spLocks noChangeArrowheads="1"/>
          </p:cNvSpPr>
          <p:nvPr/>
        </p:nvSpPr>
        <p:spPr bwMode="auto">
          <a:xfrm>
            <a:off x="3619500" y="2495550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chemeClr val="bg1"/>
                </a:solidFill>
              </a:rPr>
              <a:t>44%</a:t>
            </a:r>
            <a:endParaRPr lang="en-US" sz="1200" i="1">
              <a:solidFill>
                <a:schemeClr val="bg1"/>
              </a:solidFill>
            </a:endParaRPr>
          </a:p>
        </p:txBody>
      </p:sp>
      <p:sp>
        <p:nvSpPr>
          <p:cNvPr id="9268" name="Rectangle 54"/>
          <p:cNvSpPr>
            <a:spLocks noChangeArrowheads="1"/>
          </p:cNvSpPr>
          <p:nvPr/>
        </p:nvSpPr>
        <p:spPr bwMode="auto">
          <a:xfrm>
            <a:off x="3619500" y="2962275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chemeClr val="bg1"/>
                </a:solidFill>
              </a:rPr>
              <a:t>44%</a:t>
            </a:r>
            <a:endParaRPr lang="en-US" sz="1200" i="1">
              <a:solidFill>
                <a:schemeClr val="bg1"/>
              </a:solidFill>
            </a:endParaRPr>
          </a:p>
        </p:txBody>
      </p:sp>
      <p:sp>
        <p:nvSpPr>
          <p:cNvPr id="9269" name="Rectangle 55"/>
          <p:cNvSpPr>
            <a:spLocks noChangeArrowheads="1"/>
          </p:cNvSpPr>
          <p:nvPr/>
        </p:nvSpPr>
        <p:spPr bwMode="auto">
          <a:xfrm>
            <a:off x="3495675" y="3429000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chemeClr val="bg1"/>
                </a:solidFill>
              </a:rPr>
              <a:t>40%</a:t>
            </a:r>
            <a:endParaRPr lang="en-US" sz="1200" i="1">
              <a:solidFill>
                <a:schemeClr val="bg1"/>
              </a:solidFill>
            </a:endParaRPr>
          </a:p>
        </p:txBody>
      </p:sp>
      <p:sp>
        <p:nvSpPr>
          <p:cNvPr id="9270" name="Rectangle 56"/>
          <p:cNvSpPr>
            <a:spLocks noChangeArrowheads="1"/>
          </p:cNvSpPr>
          <p:nvPr/>
        </p:nvSpPr>
        <p:spPr bwMode="auto">
          <a:xfrm>
            <a:off x="3333750" y="3905250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chemeClr val="bg1"/>
                </a:solidFill>
              </a:rPr>
              <a:t>35%</a:t>
            </a:r>
            <a:endParaRPr lang="en-US" sz="1200" i="1">
              <a:solidFill>
                <a:schemeClr val="bg1"/>
              </a:solidFill>
            </a:endParaRPr>
          </a:p>
        </p:txBody>
      </p:sp>
      <p:sp>
        <p:nvSpPr>
          <p:cNvPr id="9271" name="Rectangle 57"/>
          <p:cNvSpPr>
            <a:spLocks noChangeArrowheads="1"/>
          </p:cNvSpPr>
          <p:nvPr/>
        </p:nvSpPr>
        <p:spPr bwMode="auto">
          <a:xfrm>
            <a:off x="3276600" y="4371975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chemeClr val="bg1"/>
                </a:solidFill>
              </a:rPr>
              <a:t>33%</a:t>
            </a:r>
            <a:endParaRPr lang="en-US" sz="1200" i="1">
              <a:solidFill>
                <a:schemeClr val="bg1"/>
              </a:solidFill>
            </a:endParaRPr>
          </a:p>
        </p:txBody>
      </p:sp>
      <p:sp>
        <p:nvSpPr>
          <p:cNvPr id="9272" name="Rectangle 58"/>
          <p:cNvSpPr>
            <a:spLocks noChangeArrowheads="1"/>
          </p:cNvSpPr>
          <p:nvPr/>
        </p:nvSpPr>
        <p:spPr bwMode="auto">
          <a:xfrm>
            <a:off x="2962275" y="4838700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chemeClr val="bg1"/>
                </a:solidFill>
              </a:rPr>
              <a:t>23%</a:t>
            </a:r>
            <a:endParaRPr lang="en-US" sz="1200" i="1">
              <a:solidFill>
                <a:schemeClr val="bg1"/>
              </a:solidFill>
            </a:endParaRPr>
          </a:p>
        </p:txBody>
      </p:sp>
      <p:sp>
        <p:nvSpPr>
          <p:cNvPr id="9273" name="Rectangle 59"/>
          <p:cNvSpPr>
            <a:spLocks noChangeArrowheads="1"/>
          </p:cNvSpPr>
          <p:nvPr/>
        </p:nvSpPr>
        <p:spPr bwMode="auto">
          <a:xfrm>
            <a:off x="2895600" y="5305425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chemeClr val="bg1"/>
                </a:solidFill>
              </a:rPr>
              <a:t>21%</a:t>
            </a:r>
            <a:endParaRPr lang="en-US" sz="1200" i="1">
              <a:solidFill>
                <a:schemeClr val="bg1"/>
              </a:solidFill>
            </a:endParaRPr>
          </a:p>
        </p:txBody>
      </p:sp>
      <p:sp>
        <p:nvSpPr>
          <p:cNvPr id="9274" name="Rectangle 60"/>
          <p:cNvSpPr>
            <a:spLocks noChangeArrowheads="1"/>
          </p:cNvSpPr>
          <p:nvPr/>
        </p:nvSpPr>
        <p:spPr bwMode="auto">
          <a:xfrm>
            <a:off x="7086600" y="2028825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46%</a:t>
            </a:r>
            <a:endParaRPr lang="en-US" sz="1200" i="1"/>
          </a:p>
        </p:txBody>
      </p:sp>
      <p:sp>
        <p:nvSpPr>
          <p:cNvPr id="9275" name="Rectangle 61"/>
          <p:cNvSpPr>
            <a:spLocks noChangeArrowheads="1"/>
          </p:cNvSpPr>
          <p:nvPr/>
        </p:nvSpPr>
        <p:spPr bwMode="auto">
          <a:xfrm>
            <a:off x="6324600" y="2495550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42%</a:t>
            </a:r>
            <a:endParaRPr lang="en-US" sz="1200" i="1"/>
          </a:p>
        </p:txBody>
      </p:sp>
      <p:sp>
        <p:nvSpPr>
          <p:cNvPr id="9276" name="Rectangle 62"/>
          <p:cNvSpPr>
            <a:spLocks noChangeArrowheads="1"/>
          </p:cNvSpPr>
          <p:nvPr/>
        </p:nvSpPr>
        <p:spPr bwMode="auto">
          <a:xfrm>
            <a:off x="5886450" y="2962275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28%</a:t>
            </a:r>
            <a:endParaRPr lang="en-US" sz="1200" i="1"/>
          </a:p>
        </p:txBody>
      </p:sp>
      <p:sp>
        <p:nvSpPr>
          <p:cNvPr id="9277" name="Rectangle 63"/>
          <p:cNvSpPr>
            <a:spLocks noChangeArrowheads="1"/>
          </p:cNvSpPr>
          <p:nvPr/>
        </p:nvSpPr>
        <p:spPr bwMode="auto">
          <a:xfrm>
            <a:off x="6515100" y="3429000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56%</a:t>
            </a:r>
            <a:endParaRPr lang="en-US" sz="1200" i="1"/>
          </a:p>
        </p:txBody>
      </p:sp>
      <p:sp>
        <p:nvSpPr>
          <p:cNvPr id="9278" name="Rectangle 64"/>
          <p:cNvSpPr>
            <a:spLocks noChangeArrowheads="1"/>
          </p:cNvSpPr>
          <p:nvPr/>
        </p:nvSpPr>
        <p:spPr bwMode="auto">
          <a:xfrm>
            <a:off x="5915025" y="3905250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47%</a:t>
            </a:r>
            <a:endParaRPr lang="en-US" sz="1200" i="1"/>
          </a:p>
        </p:txBody>
      </p:sp>
      <p:sp>
        <p:nvSpPr>
          <p:cNvPr id="9279" name="Rectangle 65"/>
          <p:cNvSpPr>
            <a:spLocks noChangeArrowheads="1"/>
          </p:cNvSpPr>
          <p:nvPr/>
        </p:nvSpPr>
        <p:spPr bwMode="auto">
          <a:xfrm>
            <a:off x="5572125" y="4371975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40%</a:t>
            </a:r>
            <a:endParaRPr lang="en-US" sz="1200" i="1"/>
          </a:p>
        </p:txBody>
      </p:sp>
      <p:sp>
        <p:nvSpPr>
          <p:cNvPr id="9280" name="Rectangle 66"/>
          <p:cNvSpPr>
            <a:spLocks noChangeArrowheads="1"/>
          </p:cNvSpPr>
          <p:nvPr/>
        </p:nvSpPr>
        <p:spPr bwMode="auto">
          <a:xfrm>
            <a:off x="4191000" y="4838700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16%</a:t>
            </a:r>
            <a:endParaRPr lang="en-US" sz="1200" i="1"/>
          </a:p>
        </p:txBody>
      </p:sp>
      <p:sp>
        <p:nvSpPr>
          <p:cNvPr id="9281" name="Rectangle 67"/>
          <p:cNvSpPr>
            <a:spLocks noChangeArrowheads="1"/>
          </p:cNvSpPr>
          <p:nvPr/>
        </p:nvSpPr>
        <p:spPr bwMode="auto">
          <a:xfrm>
            <a:off x="4505325" y="5305425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30%</a:t>
            </a:r>
            <a:endParaRPr lang="en-US" sz="1200" i="1"/>
          </a:p>
        </p:txBody>
      </p:sp>
      <p:sp>
        <p:nvSpPr>
          <p:cNvPr id="9282" name="Rectangle 68"/>
          <p:cNvSpPr>
            <a:spLocks noChangeArrowheads="1"/>
          </p:cNvSpPr>
          <p:nvPr/>
        </p:nvSpPr>
        <p:spPr bwMode="auto">
          <a:xfrm>
            <a:off x="8086725" y="2495550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14%</a:t>
            </a:r>
            <a:endParaRPr lang="en-US" sz="1200" i="1"/>
          </a:p>
        </p:txBody>
      </p:sp>
      <p:sp>
        <p:nvSpPr>
          <p:cNvPr id="9283" name="Rectangle 69"/>
          <p:cNvSpPr>
            <a:spLocks noChangeArrowheads="1"/>
          </p:cNvSpPr>
          <p:nvPr/>
        </p:nvSpPr>
        <p:spPr bwMode="auto">
          <a:xfrm>
            <a:off x="7591425" y="2962275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26%</a:t>
            </a:r>
            <a:endParaRPr lang="en-US" sz="1200" i="1"/>
          </a:p>
        </p:txBody>
      </p:sp>
      <p:sp>
        <p:nvSpPr>
          <p:cNvPr id="9284" name="Rectangle 70"/>
          <p:cNvSpPr>
            <a:spLocks noChangeArrowheads="1"/>
          </p:cNvSpPr>
          <p:nvPr/>
        </p:nvSpPr>
        <p:spPr bwMode="auto">
          <a:xfrm>
            <a:off x="8448675" y="3429000"/>
            <a:ext cx="1825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4%</a:t>
            </a:r>
            <a:endParaRPr lang="en-US" sz="1200" i="1"/>
          </a:p>
        </p:txBody>
      </p:sp>
      <p:sp>
        <p:nvSpPr>
          <p:cNvPr id="9285" name="Rectangle 71"/>
          <p:cNvSpPr>
            <a:spLocks noChangeArrowheads="1"/>
          </p:cNvSpPr>
          <p:nvPr/>
        </p:nvSpPr>
        <p:spPr bwMode="auto">
          <a:xfrm>
            <a:off x="7962900" y="3905250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18%</a:t>
            </a:r>
            <a:endParaRPr lang="en-US" sz="1200" i="1"/>
          </a:p>
        </p:txBody>
      </p:sp>
      <p:sp>
        <p:nvSpPr>
          <p:cNvPr id="9286" name="Rectangle 72"/>
          <p:cNvSpPr>
            <a:spLocks noChangeArrowheads="1"/>
          </p:cNvSpPr>
          <p:nvPr/>
        </p:nvSpPr>
        <p:spPr bwMode="auto">
          <a:xfrm>
            <a:off x="7686675" y="4371975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27%</a:t>
            </a:r>
            <a:endParaRPr lang="en-US" sz="1200" i="1"/>
          </a:p>
        </p:txBody>
      </p:sp>
      <p:sp>
        <p:nvSpPr>
          <p:cNvPr id="9287" name="Rectangle 73"/>
          <p:cNvSpPr>
            <a:spLocks noChangeArrowheads="1"/>
          </p:cNvSpPr>
          <p:nvPr/>
        </p:nvSpPr>
        <p:spPr bwMode="auto">
          <a:xfrm>
            <a:off x="6172200" y="4838700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47%</a:t>
            </a:r>
            <a:endParaRPr lang="en-US" sz="1200" i="1"/>
          </a:p>
        </p:txBody>
      </p:sp>
      <p:sp>
        <p:nvSpPr>
          <p:cNvPr id="9288" name="Rectangle 74"/>
          <p:cNvSpPr>
            <a:spLocks noChangeArrowheads="1"/>
          </p:cNvSpPr>
          <p:nvPr/>
        </p:nvSpPr>
        <p:spPr bwMode="auto">
          <a:xfrm>
            <a:off x="6991350" y="5305425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49%</a:t>
            </a:r>
            <a:endParaRPr lang="en-US" sz="1200" i="1"/>
          </a:p>
        </p:txBody>
      </p:sp>
      <p:sp>
        <p:nvSpPr>
          <p:cNvPr id="9289" name="Rectangle 75"/>
          <p:cNvSpPr>
            <a:spLocks noChangeArrowheads="1"/>
          </p:cNvSpPr>
          <p:nvPr/>
        </p:nvSpPr>
        <p:spPr bwMode="auto">
          <a:xfrm>
            <a:off x="8578850" y="2962275"/>
            <a:ext cx="1825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chemeClr val="bg1"/>
                </a:solidFill>
              </a:rPr>
              <a:t>2%</a:t>
            </a:r>
            <a:endParaRPr lang="en-US" sz="1200" i="1">
              <a:solidFill>
                <a:schemeClr val="bg1"/>
              </a:solidFill>
            </a:endParaRPr>
          </a:p>
        </p:txBody>
      </p:sp>
      <p:sp>
        <p:nvSpPr>
          <p:cNvPr id="9290" name="Rectangle 76"/>
          <p:cNvSpPr>
            <a:spLocks noChangeArrowheads="1"/>
          </p:cNvSpPr>
          <p:nvPr/>
        </p:nvSpPr>
        <p:spPr bwMode="auto">
          <a:xfrm>
            <a:off x="8086725" y="4838700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chemeClr val="bg1"/>
                </a:solidFill>
              </a:rPr>
              <a:t>14%</a:t>
            </a:r>
            <a:endParaRPr lang="en-US" sz="1200" i="1">
              <a:solidFill>
                <a:schemeClr val="bg1"/>
              </a:solidFill>
            </a:endParaRPr>
          </a:p>
        </p:txBody>
      </p:sp>
      <p:sp>
        <p:nvSpPr>
          <p:cNvPr id="9291" name="Rectangle 77"/>
          <p:cNvSpPr>
            <a:spLocks noChangeArrowheads="1"/>
          </p:cNvSpPr>
          <p:nvPr/>
        </p:nvSpPr>
        <p:spPr bwMode="auto">
          <a:xfrm>
            <a:off x="2276475" y="5724525"/>
            <a:ext cx="1825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0%</a:t>
            </a:r>
            <a:endParaRPr lang="en-US" sz="1200" i="1"/>
          </a:p>
        </p:txBody>
      </p:sp>
      <p:sp>
        <p:nvSpPr>
          <p:cNvPr id="9292" name="Rectangle 78"/>
          <p:cNvSpPr>
            <a:spLocks noChangeArrowheads="1"/>
          </p:cNvSpPr>
          <p:nvPr/>
        </p:nvSpPr>
        <p:spPr bwMode="auto">
          <a:xfrm>
            <a:off x="3495675" y="5724525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20%</a:t>
            </a:r>
            <a:endParaRPr lang="en-US" sz="1200" i="1"/>
          </a:p>
        </p:txBody>
      </p:sp>
      <p:sp>
        <p:nvSpPr>
          <p:cNvPr id="9293" name="Rectangle 79"/>
          <p:cNvSpPr>
            <a:spLocks noChangeArrowheads="1"/>
          </p:cNvSpPr>
          <p:nvPr/>
        </p:nvSpPr>
        <p:spPr bwMode="auto">
          <a:xfrm>
            <a:off x="4752975" y="5724525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40%</a:t>
            </a:r>
            <a:endParaRPr lang="en-US" sz="1200" i="1"/>
          </a:p>
        </p:txBody>
      </p:sp>
      <p:sp>
        <p:nvSpPr>
          <p:cNvPr id="9294" name="Rectangle 80"/>
          <p:cNvSpPr>
            <a:spLocks noChangeArrowheads="1"/>
          </p:cNvSpPr>
          <p:nvPr/>
        </p:nvSpPr>
        <p:spPr bwMode="auto">
          <a:xfrm>
            <a:off x="6019800" y="5724525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60%</a:t>
            </a:r>
            <a:endParaRPr lang="en-US" sz="1200" i="1"/>
          </a:p>
        </p:txBody>
      </p:sp>
      <p:sp>
        <p:nvSpPr>
          <p:cNvPr id="9295" name="Rectangle 81"/>
          <p:cNvSpPr>
            <a:spLocks noChangeArrowheads="1"/>
          </p:cNvSpPr>
          <p:nvPr/>
        </p:nvSpPr>
        <p:spPr bwMode="auto">
          <a:xfrm>
            <a:off x="7277100" y="5724525"/>
            <a:ext cx="2524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80%</a:t>
            </a:r>
            <a:endParaRPr lang="en-US" sz="1200" i="1"/>
          </a:p>
        </p:txBody>
      </p:sp>
      <p:sp>
        <p:nvSpPr>
          <p:cNvPr id="9296" name="Rectangle 82"/>
          <p:cNvSpPr>
            <a:spLocks noChangeArrowheads="1"/>
          </p:cNvSpPr>
          <p:nvPr/>
        </p:nvSpPr>
        <p:spPr bwMode="auto">
          <a:xfrm>
            <a:off x="8505825" y="5724525"/>
            <a:ext cx="3222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100%</a:t>
            </a:r>
            <a:endParaRPr lang="en-US" sz="1200" i="1"/>
          </a:p>
        </p:txBody>
      </p:sp>
      <p:sp>
        <p:nvSpPr>
          <p:cNvPr id="9297" name="Rectangle 83"/>
          <p:cNvSpPr>
            <a:spLocks noChangeArrowheads="1"/>
          </p:cNvSpPr>
          <p:nvPr/>
        </p:nvSpPr>
        <p:spPr bwMode="auto">
          <a:xfrm>
            <a:off x="666750" y="2038350"/>
            <a:ext cx="1600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Better systems and methods</a:t>
            </a:r>
            <a:endParaRPr lang="en-US" sz="1200" i="1"/>
          </a:p>
        </p:txBody>
      </p:sp>
      <p:sp>
        <p:nvSpPr>
          <p:cNvPr id="9298" name="Rectangle 84"/>
          <p:cNvSpPr>
            <a:spLocks noChangeArrowheads="1"/>
          </p:cNvSpPr>
          <p:nvPr/>
        </p:nvSpPr>
        <p:spPr bwMode="auto">
          <a:xfrm>
            <a:off x="1028700" y="2505075"/>
            <a:ext cx="12636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Better plant work force</a:t>
            </a:r>
            <a:endParaRPr lang="en-US" sz="1200" i="1"/>
          </a:p>
        </p:txBody>
      </p:sp>
      <p:sp>
        <p:nvSpPr>
          <p:cNvPr id="9299" name="Rectangle 85"/>
          <p:cNvSpPr>
            <a:spLocks noChangeArrowheads="1"/>
          </p:cNvSpPr>
          <p:nvPr/>
        </p:nvSpPr>
        <p:spPr bwMode="auto">
          <a:xfrm>
            <a:off x="1171575" y="2971800"/>
            <a:ext cx="11096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Better direct reports</a:t>
            </a:r>
            <a:endParaRPr lang="en-US" sz="1200" i="1"/>
          </a:p>
        </p:txBody>
      </p:sp>
      <p:sp>
        <p:nvSpPr>
          <p:cNvPr id="9300" name="Rectangle 86"/>
          <p:cNvSpPr>
            <a:spLocks noChangeArrowheads="1"/>
          </p:cNvSpPr>
          <p:nvPr/>
        </p:nvSpPr>
        <p:spPr bwMode="auto">
          <a:xfrm>
            <a:off x="342900" y="3352800"/>
            <a:ext cx="19637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Better grip on integration with other</a:t>
            </a:r>
            <a:endParaRPr lang="en-US" sz="1200" i="1"/>
          </a:p>
        </p:txBody>
      </p:sp>
      <p:sp>
        <p:nvSpPr>
          <p:cNvPr id="9301" name="Rectangle 87"/>
          <p:cNvSpPr>
            <a:spLocks noChangeArrowheads="1"/>
          </p:cNvSpPr>
          <p:nvPr/>
        </p:nvSpPr>
        <p:spPr bwMode="auto">
          <a:xfrm>
            <a:off x="1057275" y="3514725"/>
            <a:ext cx="5048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functions</a:t>
            </a:r>
            <a:endParaRPr lang="en-US" sz="1200" i="1"/>
          </a:p>
        </p:txBody>
      </p:sp>
      <p:sp>
        <p:nvSpPr>
          <p:cNvPr id="9302" name="Rectangle 88"/>
          <p:cNvSpPr>
            <a:spLocks noChangeArrowheads="1"/>
          </p:cNvSpPr>
          <p:nvPr/>
        </p:nvSpPr>
        <p:spPr bwMode="auto">
          <a:xfrm>
            <a:off x="266700" y="3905250"/>
            <a:ext cx="20431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More time to plan for the longer term</a:t>
            </a:r>
            <a:endParaRPr lang="en-US" sz="1200" i="1"/>
          </a:p>
        </p:txBody>
      </p:sp>
      <p:sp>
        <p:nvSpPr>
          <p:cNvPr id="9303" name="Rectangle 89"/>
          <p:cNvSpPr>
            <a:spLocks noChangeArrowheads="1"/>
          </p:cNvSpPr>
          <p:nvPr/>
        </p:nvSpPr>
        <p:spPr bwMode="auto">
          <a:xfrm>
            <a:off x="542925" y="4286250"/>
            <a:ext cx="17414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Less complexity in a number of</a:t>
            </a:r>
            <a:endParaRPr lang="en-US" sz="1200" i="1"/>
          </a:p>
        </p:txBody>
      </p:sp>
      <p:sp>
        <p:nvSpPr>
          <p:cNvPr id="9304" name="Rectangle 90"/>
          <p:cNvSpPr>
            <a:spLocks noChangeArrowheads="1"/>
          </p:cNvSpPr>
          <p:nvPr/>
        </p:nvSpPr>
        <p:spPr bwMode="auto">
          <a:xfrm>
            <a:off x="990600" y="4448175"/>
            <a:ext cx="8493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different issues</a:t>
            </a:r>
            <a:endParaRPr lang="en-US" sz="1200" i="1"/>
          </a:p>
        </p:txBody>
      </p:sp>
      <p:sp>
        <p:nvSpPr>
          <p:cNvPr id="9305" name="Rectangle 91"/>
          <p:cNvSpPr>
            <a:spLocks noChangeArrowheads="1"/>
          </p:cNvSpPr>
          <p:nvPr/>
        </p:nvSpPr>
        <p:spPr bwMode="auto">
          <a:xfrm>
            <a:off x="933450" y="4838700"/>
            <a:ext cx="13827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More cooperative unions</a:t>
            </a:r>
            <a:endParaRPr lang="en-US" sz="1200" i="1"/>
          </a:p>
        </p:txBody>
      </p:sp>
      <p:sp>
        <p:nvSpPr>
          <p:cNvPr id="9306" name="Rectangle 92"/>
          <p:cNvSpPr>
            <a:spLocks noChangeArrowheads="1"/>
          </p:cNvSpPr>
          <p:nvPr/>
        </p:nvSpPr>
        <p:spPr bwMode="auto">
          <a:xfrm>
            <a:off x="390525" y="5305425"/>
            <a:ext cx="19415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000">
                <a:solidFill>
                  <a:srgbClr val="000000"/>
                </a:solidFill>
              </a:rPr>
              <a:t>Fewer administrative requirements</a:t>
            </a:r>
            <a:endParaRPr lang="en-US" sz="1200" i="1"/>
          </a:p>
        </p:txBody>
      </p:sp>
      <p:sp>
        <p:nvSpPr>
          <p:cNvPr id="9307" name="Rectangle 93"/>
          <p:cNvSpPr>
            <a:spLocks noChangeArrowheads="1"/>
          </p:cNvSpPr>
          <p:nvPr/>
        </p:nvSpPr>
        <p:spPr bwMode="auto">
          <a:xfrm>
            <a:off x="820738" y="1560513"/>
            <a:ext cx="1420812" cy="2444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000" b="1"/>
              <a:t>Improvement Levers</a:t>
            </a:r>
          </a:p>
        </p:txBody>
      </p:sp>
      <p:sp>
        <p:nvSpPr>
          <p:cNvPr id="9308" name="Rectangle 94"/>
          <p:cNvSpPr>
            <a:spLocks noChangeArrowheads="1"/>
          </p:cNvSpPr>
          <p:nvPr/>
        </p:nvSpPr>
        <p:spPr bwMode="auto">
          <a:xfrm>
            <a:off x="5710238" y="1633538"/>
            <a:ext cx="76200" cy="76200"/>
          </a:xfrm>
          <a:prstGeom prst="rect">
            <a:avLst/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309" name="Rectangle 95"/>
          <p:cNvSpPr>
            <a:spLocks noChangeArrowheads="1"/>
          </p:cNvSpPr>
          <p:nvPr/>
        </p:nvSpPr>
        <p:spPr bwMode="auto">
          <a:xfrm>
            <a:off x="6110288" y="1639888"/>
            <a:ext cx="76200" cy="76200"/>
          </a:xfrm>
          <a:prstGeom prst="rect">
            <a:avLst/>
          </a:prstGeom>
          <a:solidFill>
            <a:srgbClr val="66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310" name="Rectangle 96"/>
          <p:cNvSpPr>
            <a:spLocks noChangeArrowheads="1"/>
          </p:cNvSpPr>
          <p:nvPr/>
        </p:nvSpPr>
        <p:spPr bwMode="auto">
          <a:xfrm>
            <a:off x="6713538" y="1646238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311" name="Rectangle 97"/>
          <p:cNvSpPr>
            <a:spLocks noChangeArrowheads="1"/>
          </p:cNvSpPr>
          <p:nvPr/>
        </p:nvSpPr>
        <p:spPr bwMode="auto">
          <a:xfrm>
            <a:off x="7653338" y="1639888"/>
            <a:ext cx="76200" cy="7620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312" name="Rectangle 98"/>
          <p:cNvSpPr>
            <a:spLocks noChangeArrowheads="1"/>
          </p:cNvSpPr>
          <p:nvPr/>
        </p:nvSpPr>
        <p:spPr bwMode="auto">
          <a:xfrm>
            <a:off x="3038475" y="1557338"/>
            <a:ext cx="5011738" cy="2444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000" b="1"/>
              <a:t>Percentage of Survey Respondents </a:t>
            </a:r>
            <a:r>
              <a:rPr lang="en-US" sz="1000"/>
              <a:t>stating    High,   Medium,   Low Priority or    N/A</a:t>
            </a:r>
          </a:p>
        </p:txBody>
      </p:sp>
      <p:sp>
        <p:nvSpPr>
          <p:cNvPr id="9313" name="Rectangle 99"/>
          <p:cNvSpPr>
            <a:spLocks noChangeArrowheads="1"/>
          </p:cNvSpPr>
          <p:nvPr/>
        </p:nvSpPr>
        <p:spPr bwMode="auto">
          <a:xfrm>
            <a:off x="184150" y="6016625"/>
            <a:ext cx="5357813" cy="2444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000" b="1"/>
              <a:t>Source: </a:t>
            </a:r>
            <a:r>
              <a:rPr lang="en-US" sz="1000"/>
              <a:t>Booz Allen Hamilton/IPSOS-MORI survey of manufacturing leaders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Goals &amp; Approach of this course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idx="1"/>
          </p:nvPr>
        </p:nvSpPr>
        <p:spPr>
          <a:xfrm>
            <a:off x="354013" y="1098550"/>
            <a:ext cx="8574087" cy="5302250"/>
          </a:xfrm>
        </p:spPr>
        <p:txBody>
          <a:bodyPr/>
          <a:lstStyle/>
          <a:p>
            <a:pPr marL="457200" indent="-457200" eaLnBrk="1" hangingPunct="1"/>
            <a:r>
              <a:rPr lang="en-US" smtClean="0"/>
              <a:t>Goal: by the end of this course you will be able to:</a:t>
            </a:r>
          </a:p>
          <a:p>
            <a:pPr marL="838200" lvl="1" indent="-381000" eaLnBrk="1" hangingPunct="1">
              <a:buFontTx/>
              <a:buAutoNum type="arabicPeriod"/>
            </a:pPr>
            <a:r>
              <a:rPr lang="en-US" smtClean="0">
                <a:solidFill>
                  <a:srgbClr val="FF3300"/>
                </a:solidFill>
              </a:rPr>
              <a:t>Formulate an operations strategy</a:t>
            </a:r>
          </a:p>
          <a:p>
            <a:pPr marL="1257300" lvl="2" indent="-342900" eaLnBrk="1" hangingPunct="1"/>
            <a:r>
              <a:rPr lang="en-US" smtClean="0"/>
              <a:t>Understand the key elements and decisions</a:t>
            </a:r>
          </a:p>
          <a:p>
            <a:pPr marL="838200" lvl="1" indent="-381000" eaLnBrk="1" hangingPunct="1">
              <a:buFontTx/>
              <a:buAutoNum type="arabicPeriod"/>
            </a:pPr>
            <a:r>
              <a:rPr lang="en-US" smtClean="0">
                <a:solidFill>
                  <a:srgbClr val="FF3300"/>
                </a:solidFill>
              </a:rPr>
              <a:t>Analyze, Value and Optimize an operations strategy</a:t>
            </a:r>
          </a:p>
          <a:p>
            <a:pPr marL="1257300" lvl="2" indent="-342900" eaLnBrk="1" hangingPunct="1"/>
            <a:r>
              <a:rPr lang="en-US" smtClean="0"/>
              <a:t>Analyze key drivers/decisions for each element in an ops strategy</a:t>
            </a:r>
          </a:p>
          <a:p>
            <a:pPr marL="1257300" lvl="2" indent="-342900" eaLnBrk="1" hangingPunct="1"/>
            <a:r>
              <a:rPr lang="en-US" smtClean="0"/>
              <a:t>Evaluate them qualitatively and financially</a:t>
            </a:r>
          </a:p>
          <a:p>
            <a:pPr marL="1257300" lvl="2" indent="-342900" eaLnBrk="1" hangingPunct="1"/>
            <a:r>
              <a:rPr lang="en-US" smtClean="0"/>
              <a:t>Develop recommendations and implementation plans</a:t>
            </a:r>
          </a:p>
          <a:p>
            <a:pPr marL="457200" indent="-457200" eaLnBrk="1" hangingPunct="1"/>
            <a:endParaRPr lang="en-US" smtClean="0"/>
          </a:p>
          <a:p>
            <a:pPr marL="457200" indent="-457200" eaLnBrk="1" hangingPunct="1"/>
            <a:r>
              <a:rPr lang="en-US" smtClean="0"/>
              <a:t>Approach:	</a:t>
            </a:r>
            <a:endParaRPr lang="en-US" smtClean="0">
              <a:solidFill>
                <a:srgbClr val="FF3300"/>
              </a:solidFill>
            </a:endParaRPr>
          </a:p>
          <a:p>
            <a:pPr marL="838200" lvl="1" indent="-381000" eaLnBrk="1" hangingPunct="1">
              <a:buFontTx/>
              <a:buAutoNum type="arabicPeriod"/>
            </a:pPr>
            <a:r>
              <a:rPr lang="en-US" smtClean="0">
                <a:solidFill>
                  <a:srgbClr val="FF3300"/>
                </a:solidFill>
              </a:rPr>
              <a:t>Connect the strategic level with the operational level</a:t>
            </a:r>
          </a:p>
          <a:p>
            <a:pPr marL="1257300" lvl="2" indent="-342900" eaLnBrk="1" hangingPunct="1"/>
            <a:r>
              <a:rPr lang="en-US" smtClean="0"/>
              <a:t>Each session and case will have strategic level questions</a:t>
            </a:r>
          </a:p>
          <a:p>
            <a:pPr marL="1257300" lvl="2" indent="-342900" eaLnBrk="1" hangingPunct="1"/>
            <a:r>
              <a:rPr lang="en-US" smtClean="0"/>
              <a:t>We will use detailed operational analysis to guide strategic decisions so they are grounded in reality</a:t>
            </a:r>
          </a:p>
          <a:p>
            <a:pPr marL="838200" lvl="1" indent="-381000" eaLnBrk="1" hangingPunct="1">
              <a:buFontTx/>
              <a:buAutoNum type="arabicPeriod"/>
            </a:pPr>
            <a:r>
              <a:rPr lang="en-US" smtClean="0">
                <a:solidFill>
                  <a:srgbClr val="FF3300"/>
                </a:solidFill>
              </a:rPr>
              <a:t>Our metric is value maximization using qualitative and quantitative tools </a:t>
            </a:r>
            <a:r>
              <a:rPr lang="en-US" smtClean="0"/>
              <a:t> </a:t>
            </a:r>
          </a:p>
          <a:p>
            <a:pPr marL="1257300" lvl="2" indent="-342900" eaLnBrk="1" hangingPunct="1"/>
            <a:r>
              <a:rPr lang="en-US" smtClean="0"/>
              <a:t>Each week will focus on a key decision in operations strategy; each case will ask for a quantitative analysis</a:t>
            </a:r>
          </a:p>
          <a:p>
            <a:pPr marL="1257300" lvl="2" indent="-342900" eaLnBrk="1" hangingPunct="1"/>
            <a:r>
              <a:rPr lang="en-US" smtClean="0"/>
              <a:t>We will draw on concepts from operations as well as the basics from finance for overall </a:t>
            </a:r>
            <a:r>
              <a:rPr lang="en-US" i="1" smtClean="0"/>
              <a:t>evaluation </a:t>
            </a:r>
            <a:r>
              <a:rPr lang="en-US" smtClean="0"/>
              <a:t>(NPV, risk) and strategy</a:t>
            </a:r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7588250" y="1466850"/>
            <a:ext cx="1317625" cy="484188"/>
          </a:xfrm>
          <a:prstGeom prst="wedgeRoundRectCallout">
            <a:avLst>
              <a:gd name="adj1" fmla="val -126625"/>
              <a:gd name="adj2" fmla="val 36231"/>
              <a:gd name="adj3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1800">
                <a:latin typeface="Times New Roman" pitchFamily="18" charset="0"/>
              </a:rPr>
              <a:t>descriptive</a:t>
            </a:r>
          </a:p>
        </p:txBody>
      </p:sp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7588250" y="2139950"/>
            <a:ext cx="1317625" cy="484188"/>
          </a:xfrm>
          <a:prstGeom prst="wedgeRoundRectCallout">
            <a:avLst>
              <a:gd name="adj1" fmla="val -129278"/>
              <a:gd name="adj2" fmla="val -8361"/>
              <a:gd name="adj3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1800">
                <a:latin typeface="Times New Roman" pitchFamily="18" charset="0"/>
              </a:rPr>
              <a:t>analytic</a:t>
            </a:r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auto">
          <a:xfrm>
            <a:off x="7588250" y="3190875"/>
            <a:ext cx="1516063" cy="484188"/>
          </a:xfrm>
          <a:prstGeom prst="wedgeRoundRectCallout">
            <a:avLst>
              <a:gd name="adj1" fmla="val -117435"/>
              <a:gd name="adj2" fmla="val -62458"/>
              <a:gd name="adj3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1800">
                <a:latin typeface="Times New Roman" pitchFamily="18" charset="0"/>
              </a:rPr>
              <a:t>insight &amp; action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1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1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1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1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1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1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1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1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1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1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1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1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1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1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13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13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13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13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13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13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13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13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13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13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1"/>
          <p:cNvSpPr>
            <a:spLocks noChangeArrowheads="1"/>
          </p:cNvSpPr>
          <p:nvPr/>
        </p:nvSpPr>
        <p:spPr bwMode="auto">
          <a:xfrm>
            <a:off x="1579563" y="1924050"/>
            <a:ext cx="5994400" cy="3162300"/>
          </a:xfrm>
          <a:prstGeom prst="rect">
            <a:avLst/>
          </a:prstGeom>
          <a:solidFill>
            <a:srgbClr val="FFFFCC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1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is Operations?</a:t>
            </a:r>
            <a:r>
              <a:rPr lang="en-US" sz="2000" smtClean="0"/>
              <a:t/>
            </a:r>
            <a:br>
              <a:rPr lang="en-US" sz="2000" smtClean="0"/>
            </a:br>
            <a:endParaRPr lang="en-US" sz="2000" smtClean="0"/>
          </a:p>
        </p:txBody>
      </p:sp>
      <p:sp>
        <p:nvSpPr>
          <p:cNvPr id="12292" name="Rectangle 11"/>
          <p:cNvSpPr>
            <a:spLocks noChangeArrowheads="1"/>
          </p:cNvSpPr>
          <p:nvPr/>
        </p:nvSpPr>
        <p:spPr bwMode="auto">
          <a:xfrm>
            <a:off x="2111375" y="2355850"/>
            <a:ext cx="4889500" cy="2273300"/>
          </a:xfrm>
          <a:prstGeom prst="rect">
            <a:avLst/>
          </a:prstGeom>
          <a:solidFill>
            <a:srgbClr val="E4FFC9"/>
          </a:solidFill>
          <a:ln w="12700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3" name="Line 12"/>
          <p:cNvSpPr>
            <a:spLocks noChangeShapeType="1"/>
          </p:cNvSpPr>
          <p:nvPr/>
        </p:nvSpPr>
        <p:spPr bwMode="auto">
          <a:xfrm>
            <a:off x="4551363" y="1689100"/>
            <a:ext cx="1587" cy="2286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4" name="Rectangle 22"/>
          <p:cNvSpPr>
            <a:spLocks noChangeArrowheads="1"/>
          </p:cNvSpPr>
          <p:nvPr/>
        </p:nvSpPr>
        <p:spPr bwMode="auto">
          <a:xfrm>
            <a:off x="4035425" y="1447800"/>
            <a:ext cx="1055688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200">
                <a:solidFill>
                  <a:srgbClr val="000000"/>
                </a:solidFill>
                <a:latin typeface="Geneva"/>
              </a:rPr>
              <a:t>Capital markets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2295" name="Rectangle 28"/>
          <p:cNvSpPr>
            <a:spLocks noChangeArrowheads="1"/>
          </p:cNvSpPr>
          <p:nvPr/>
        </p:nvSpPr>
        <p:spPr bwMode="auto">
          <a:xfrm>
            <a:off x="4297363" y="2032000"/>
            <a:ext cx="668337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Geneva"/>
              </a:rPr>
              <a:t>FINANCE</a:t>
            </a:r>
            <a:endParaRPr lang="en-US">
              <a:latin typeface="Times New Roman" pitchFamily="18" charset="0"/>
            </a:endParaRPr>
          </a:p>
        </p:txBody>
      </p:sp>
      <p:grpSp>
        <p:nvGrpSpPr>
          <p:cNvPr id="12296" name="Group 31"/>
          <p:cNvGrpSpPr>
            <a:grpSpLocks/>
          </p:cNvGrpSpPr>
          <p:nvPr/>
        </p:nvGrpSpPr>
        <p:grpSpPr bwMode="auto">
          <a:xfrm>
            <a:off x="4500563" y="2260600"/>
            <a:ext cx="101600" cy="571500"/>
            <a:chOff x="2480" y="1537"/>
            <a:chExt cx="64" cy="360"/>
          </a:xfrm>
        </p:grpSpPr>
        <p:sp>
          <p:nvSpPr>
            <p:cNvPr id="12357" name="Freeform 29"/>
            <p:cNvSpPr>
              <a:spLocks/>
            </p:cNvSpPr>
            <p:nvPr/>
          </p:nvSpPr>
          <p:spPr bwMode="auto">
            <a:xfrm>
              <a:off x="2480" y="1785"/>
              <a:ext cx="64" cy="112"/>
            </a:xfrm>
            <a:custGeom>
              <a:avLst/>
              <a:gdLst>
                <a:gd name="T0" fmla="*/ 32 w 64"/>
                <a:gd name="T1" fmla="*/ 112 h 112"/>
                <a:gd name="T2" fmla="*/ 0 w 64"/>
                <a:gd name="T3" fmla="*/ 0 h 112"/>
                <a:gd name="T4" fmla="*/ 32 w 64"/>
                <a:gd name="T5" fmla="*/ 0 h 112"/>
                <a:gd name="T6" fmla="*/ 64 w 64"/>
                <a:gd name="T7" fmla="*/ 0 h 112"/>
                <a:gd name="T8" fmla="*/ 32 w 64"/>
                <a:gd name="T9" fmla="*/ 112 h 1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"/>
                <a:gd name="T16" fmla="*/ 0 h 112"/>
                <a:gd name="T17" fmla="*/ 64 w 64"/>
                <a:gd name="T18" fmla="*/ 112 h 1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" h="112">
                  <a:moveTo>
                    <a:pt x="32" y="112"/>
                  </a:moveTo>
                  <a:lnTo>
                    <a:pt x="0" y="0"/>
                  </a:lnTo>
                  <a:lnTo>
                    <a:pt x="32" y="0"/>
                  </a:lnTo>
                  <a:lnTo>
                    <a:pt x="64" y="0"/>
                  </a:lnTo>
                  <a:lnTo>
                    <a:pt x="32" y="1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58" name="Line 30"/>
            <p:cNvSpPr>
              <a:spLocks noChangeShapeType="1"/>
            </p:cNvSpPr>
            <p:nvPr/>
          </p:nvSpPr>
          <p:spPr bwMode="auto">
            <a:xfrm>
              <a:off x="2512" y="1537"/>
              <a:ext cx="1" cy="24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297" name="Rectangle 38"/>
          <p:cNvSpPr>
            <a:spLocks noChangeArrowheads="1"/>
          </p:cNvSpPr>
          <p:nvPr/>
        </p:nvSpPr>
        <p:spPr bwMode="auto">
          <a:xfrm>
            <a:off x="7200900" y="2628900"/>
            <a:ext cx="169863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Geneva"/>
              </a:rPr>
              <a:t>M 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2298" name="Rectangle 39"/>
          <p:cNvSpPr>
            <a:spLocks noChangeArrowheads="1"/>
          </p:cNvSpPr>
          <p:nvPr/>
        </p:nvSpPr>
        <p:spPr bwMode="auto">
          <a:xfrm>
            <a:off x="7200900" y="2832100"/>
            <a:ext cx="1016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Geneva"/>
              </a:rPr>
              <a:t>A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2299" name="Rectangle 40"/>
          <p:cNvSpPr>
            <a:spLocks noChangeArrowheads="1"/>
          </p:cNvSpPr>
          <p:nvPr/>
        </p:nvSpPr>
        <p:spPr bwMode="auto">
          <a:xfrm>
            <a:off x="7200900" y="3035300"/>
            <a:ext cx="109538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Geneva"/>
              </a:rPr>
              <a:t>R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2300" name="Rectangle 41"/>
          <p:cNvSpPr>
            <a:spLocks noChangeArrowheads="1"/>
          </p:cNvSpPr>
          <p:nvPr/>
        </p:nvSpPr>
        <p:spPr bwMode="auto">
          <a:xfrm>
            <a:off x="7200900" y="3238500"/>
            <a:ext cx="1016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Geneva"/>
              </a:rPr>
              <a:t>K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2301" name="Rectangle 42"/>
          <p:cNvSpPr>
            <a:spLocks noChangeArrowheads="1"/>
          </p:cNvSpPr>
          <p:nvPr/>
        </p:nvSpPr>
        <p:spPr bwMode="auto">
          <a:xfrm>
            <a:off x="7200900" y="3441700"/>
            <a:ext cx="1016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Geneva"/>
              </a:rPr>
              <a:t>E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2302" name="Rectangle 43"/>
          <p:cNvSpPr>
            <a:spLocks noChangeArrowheads="1"/>
          </p:cNvSpPr>
          <p:nvPr/>
        </p:nvSpPr>
        <p:spPr bwMode="auto">
          <a:xfrm>
            <a:off x="7200900" y="3644900"/>
            <a:ext cx="136525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Geneva"/>
              </a:rPr>
              <a:t>T 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2303" name="Rectangle 44"/>
          <p:cNvSpPr>
            <a:spLocks noChangeArrowheads="1"/>
          </p:cNvSpPr>
          <p:nvPr/>
        </p:nvSpPr>
        <p:spPr bwMode="auto">
          <a:xfrm>
            <a:off x="7200900" y="3848100"/>
            <a:ext cx="42863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Geneva"/>
              </a:rPr>
              <a:t>I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2304" name="Rectangle 45"/>
          <p:cNvSpPr>
            <a:spLocks noChangeArrowheads="1"/>
          </p:cNvSpPr>
          <p:nvPr/>
        </p:nvSpPr>
        <p:spPr bwMode="auto">
          <a:xfrm>
            <a:off x="7200900" y="4051300"/>
            <a:ext cx="109538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Geneva"/>
              </a:rPr>
              <a:t>N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2305" name="Rectangle 46"/>
          <p:cNvSpPr>
            <a:spLocks noChangeArrowheads="1"/>
          </p:cNvSpPr>
          <p:nvPr/>
        </p:nvSpPr>
        <p:spPr bwMode="auto">
          <a:xfrm>
            <a:off x="7200900" y="4254500"/>
            <a:ext cx="119063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Geneva"/>
              </a:rPr>
              <a:t>G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2306" name="Line 47"/>
          <p:cNvSpPr>
            <a:spLocks noChangeShapeType="1"/>
          </p:cNvSpPr>
          <p:nvPr/>
        </p:nvSpPr>
        <p:spPr bwMode="auto">
          <a:xfrm flipV="1">
            <a:off x="4551363" y="5118100"/>
            <a:ext cx="1587" cy="2286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07" name="Rectangle 48"/>
          <p:cNvSpPr>
            <a:spLocks noChangeArrowheads="1"/>
          </p:cNvSpPr>
          <p:nvPr/>
        </p:nvSpPr>
        <p:spPr bwMode="auto">
          <a:xfrm>
            <a:off x="3776663" y="4826000"/>
            <a:ext cx="1563687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Geneva"/>
              </a:rPr>
              <a:t>HUMAN RESOURCES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2308" name="Rectangle 49"/>
          <p:cNvSpPr>
            <a:spLocks noChangeArrowheads="1"/>
          </p:cNvSpPr>
          <p:nvPr/>
        </p:nvSpPr>
        <p:spPr bwMode="auto">
          <a:xfrm>
            <a:off x="4038600" y="5448300"/>
            <a:ext cx="1014413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Geneva"/>
              </a:rPr>
              <a:t>Labor markets 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2309" name="Rectangle 52"/>
          <p:cNvSpPr>
            <a:spLocks noChangeArrowheads="1"/>
          </p:cNvSpPr>
          <p:nvPr/>
        </p:nvSpPr>
        <p:spPr bwMode="auto">
          <a:xfrm>
            <a:off x="1828800" y="2743200"/>
            <a:ext cx="144463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Geneva"/>
              </a:rPr>
              <a:t>P 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2310" name="Rectangle 53"/>
          <p:cNvSpPr>
            <a:spLocks noChangeArrowheads="1"/>
          </p:cNvSpPr>
          <p:nvPr/>
        </p:nvSpPr>
        <p:spPr bwMode="auto">
          <a:xfrm>
            <a:off x="1828800" y="2946400"/>
            <a:ext cx="1524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Geneva"/>
              </a:rPr>
              <a:t>U 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2311" name="Rectangle 54"/>
          <p:cNvSpPr>
            <a:spLocks noChangeArrowheads="1"/>
          </p:cNvSpPr>
          <p:nvPr/>
        </p:nvSpPr>
        <p:spPr bwMode="auto">
          <a:xfrm>
            <a:off x="1828800" y="3149600"/>
            <a:ext cx="1524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Geneva"/>
              </a:rPr>
              <a:t>R 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2312" name="Rectangle 55"/>
          <p:cNvSpPr>
            <a:spLocks noChangeArrowheads="1"/>
          </p:cNvSpPr>
          <p:nvPr/>
        </p:nvSpPr>
        <p:spPr bwMode="auto">
          <a:xfrm>
            <a:off x="1828800" y="3352800"/>
            <a:ext cx="1524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Geneva"/>
              </a:rPr>
              <a:t>C 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2313" name="Rectangle 56"/>
          <p:cNvSpPr>
            <a:spLocks noChangeArrowheads="1"/>
          </p:cNvSpPr>
          <p:nvPr/>
        </p:nvSpPr>
        <p:spPr bwMode="auto">
          <a:xfrm>
            <a:off x="1828800" y="3556000"/>
            <a:ext cx="1524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Geneva"/>
              </a:rPr>
              <a:t>H 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2314" name="Rectangle 57"/>
          <p:cNvSpPr>
            <a:spLocks noChangeArrowheads="1"/>
          </p:cNvSpPr>
          <p:nvPr/>
        </p:nvSpPr>
        <p:spPr bwMode="auto">
          <a:xfrm>
            <a:off x="1828800" y="3759200"/>
            <a:ext cx="144463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Geneva"/>
              </a:rPr>
              <a:t>A 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2315" name="Rectangle 58"/>
          <p:cNvSpPr>
            <a:spLocks noChangeArrowheads="1"/>
          </p:cNvSpPr>
          <p:nvPr/>
        </p:nvSpPr>
        <p:spPr bwMode="auto">
          <a:xfrm>
            <a:off x="1828800" y="3962400"/>
            <a:ext cx="144463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Geneva"/>
              </a:rPr>
              <a:t>S 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2316" name="Rectangle 59"/>
          <p:cNvSpPr>
            <a:spLocks noChangeArrowheads="1"/>
          </p:cNvSpPr>
          <p:nvPr/>
        </p:nvSpPr>
        <p:spPr bwMode="auto">
          <a:xfrm>
            <a:off x="1828800" y="4165600"/>
            <a:ext cx="85725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Geneva"/>
              </a:rPr>
              <a:t>I 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2317" name="Rectangle 60"/>
          <p:cNvSpPr>
            <a:spLocks noChangeArrowheads="1"/>
          </p:cNvSpPr>
          <p:nvPr/>
        </p:nvSpPr>
        <p:spPr bwMode="auto">
          <a:xfrm>
            <a:off x="1828800" y="4368800"/>
            <a:ext cx="1524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Geneva"/>
              </a:rPr>
              <a:t>N 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2318" name="Rectangle 61"/>
          <p:cNvSpPr>
            <a:spLocks noChangeArrowheads="1"/>
          </p:cNvSpPr>
          <p:nvPr/>
        </p:nvSpPr>
        <p:spPr bwMode="auto">
          <a:xfrm>
            <a:off x="1828800" y="4572000"/>
            <a:ext cx="119063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Geneva"/>
              </a:rPr>
              <a:t>G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2319" name="Rectangle 62"/>
          <p:cNvSpPr>
            <a:spLocks noChangeArrowheads="1"/>
          </p:cNvSpPr>
          <p:nvPr/>
        </p:nvSpPr>
        <p:spPr bwMode="auto">
          <a:xfrm>
            <a:off x="8018463" y="2971800"/>
            <a:ext cx="500062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Geneva"/>
              </a:rPr>
              <a:t>Output 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2320" name="Rectangle 63"/>
          <p:cNvSpPr>
            <a:spLocks noChangeArrowheads="1"/>
          </p:cNvSpPr>
          <p:nvPr/>
        </p:nvSpPr>
        <p:spPr bwMode="auto">
          <a:xfrm>
            <a:off x="7993063" y="3175000"/>
            <a:ext cx="549275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Geneva"/>
              </a:rPr>
              <a:t>product 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2321" name="Rectangle 64"/>
          <p:cNvSpPr>
            <a:spLocks noChangeArrowheads="1"/>
          </p:cNvSpPr>
          <p:nvPr/>
        </p:nvSpPr>
        <p:spPr bwMode="auto">
          <a:xfrm>
            <a:off x="7980363" y="3378200"/>
            <a:ext cx="541337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Geneva"/>
              </a:rPr>
              <a:t>markets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2322" name="Rectangle 65"/>
          <p:cNvSpPr>
            <a:spLocks noChangeArrowheads="1"/>
          </p:cNvSpPr>
          <p:nvPr/>
        </p:nvSpPr>
        <p:spPr bwMode="auto">
          <a:xfrm>
            <a:off x="887413" y="3162300"/>
            <a:ext cx="3810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Geneva"/>
              </a:rPr>
              <a:t>Input 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2323" name="Rectangle 66"/>
          <p:cNvSpPr>
            <a:spLocks noChangeArrowheads="1"/>
          </p:cNvSpPr>
          <p:nvPr/>
        </p:nvSpPr>
        <p:spPr bwMode="auto">
          <a:xfrm>
            <a:off x="785813" y="3365500"/>
            <a:ext cx="549275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Geneva"/>
              </a:rPr>
              <a:t>product 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2324" name="Rectangle 67"/>
          <p:cNvSpPr>
            <a:spLocks noChangeArrowheads="1"/>
          </p:cNvSpPr>
          <p:nvPr/>
        </p:nvSpPr>
        <p:spPr bwMode="auto">
          <a:xfrm>
            <a:off x="773113" y="3568700"/>
            <a:ext cx="541337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Geneva"/>
              </a:rPr>
              <a:t>markets</a:t>
            </a:r>
            <a:endParaRPr lang="en-US">
              <a:latin typeface="Times New Roman" pitchFamily="18" charset="0"/>
            </a:endParaRPr>
          </a:p>
        </p:txBody>
      </p:sp>
      <p:grpSp>
        <p:nvGrpSpPr>
          <p:cNvPr id="12325" name="Group 80"/>
          <p:cNvGrpSpPr>
            <a:grpSpLocks/>
          </p:cNvGrpSpPr>
          <p:nvPr/>
        </p:nvGrpSpPr>
        <p:grpSpPr bwMode="auto">
          <a:xfrm>
            <a:off x="1416050" y="2546350"/>
            <a:ext cx="6565900" cy="1739900"/>
            <a:chOff x="811" y="1621"/>
            <a:chExt cx="4136" cy="1096"/>
          </a:xfrm>
        </p:grpSpPr>
        <p:sp>
          <p:nvSpPr>
            <p:cNvPr id="12328" name="Line 13"/>
            <p:cNvSpPr>
              <a:spLocks noChangeShapeType="1"/>
            </p:cNvSpPr>
            <p:nvPr/>
          </p:nvSpPr>
          <p:spPr bwMode="auto">
            <a:xfrm>
              <a:off x="1851" y="1857"/>
              <a:ext cx="512" cy="3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29" name="Line 14"/>
            <p:cNvSpPr>
              <a:spLocks noChangeShapeType="1"/>
            </p:cNvSpPr>
            <p:nvPr/>
          </p:nvSpPr>
          <p:spPr bwMode="auto">
            <a:xfrm flipV="1">
              <a:off x="1851" y="2249"/>
              <a:ext cx="512" cy="39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30" name="Line 15"/>
            <p:cNvSpPr>
              <a:spLocks noChangeShapeType="1"/>
            </p:cNvSpPr>
            <p:nvPr/>
          </p:nvSpPr>
          <p:spPr bwMode="auto">
            <a:xfrm flipV="1">
              <a:off x="2747" y="1769"/>
              <a:ext cx="568" cy="40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31" name="Line 16"/>
            <p:cNvSpPr>
              <a:spLocks noChangeShapeType="1"/>
            </p:cNvSpPr>
            <p:nvPr/>
          </p:nvSpPr>
          <p:spPr bwMode="auto">
            <a:xfrm>
              <a:off x="2675" y="2321"/>
              <a:ext cx="248" cy="2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32" name="Line 17"/>
            <p:cNvSpPr>
              <a:spLocks noChangeShapeType="1"/>
            </p:cNvSpPr>
            <p:nvPr/>
          </p:nvSpPr>
          <p:spPr bwMode="auto">
            <a:xfrm flipV="1">
              <a:off x="3283" y="2233"/>
              <a:ext cx="448" cy="3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2333" name="Group 20"/>
            <p:cNvGrpSpPr>
              <a:grpSpLocks/>
            </p:cNvGrpSpPr>
            <p:nvPr/>
          </p:nvGrpSpPr>
          <p:grpSpPr bwMode="auto">
            <a:xfrm>
              <a:off x="1171" y="1825"/>
              <a:ext cx="280" cy="64"/>
              <a:chOff x="1144" y="1825"/>
              <a:chExt cx="280" cy="64"/>
            </a:xfrm>
          </p:grpSpPr>
          <p:sp>
            <p:nvSpPr>
              <p:cNvPr id="12355" name="Freeform 18"/>
              <p:cNvSpPr>
                <a:spLocks/>
              </p:cNvSpPr>
              <p:nvPr/>
            </p:nvSpPr>
            <p:spPr bwMode="auto">
              <a:xfrm>
                <a:off x="1312" y="1825"/>
                <a:ext cx="112" cy="64"/>
              </a:xfrm>
              <a:custGeom>
                <a:avLst/>
                <a:gdLst>
                  <a:gd name="T0" fmla="*/ 112 w 112"/>
                  <a:gd name="T1" fmla="*/ 32 h 64"/>
                  <a:gd name="T2" fmla="*/ 0 w 112"/>
                  <a:gd name="T3" fmla="*/ 64 h 64"/>
                  <a:gd name="T4" fmla="*/ 0 w 112"/>
                  <a:gd name="T5" fmla="*/ 32 h 64"/>
                  <a:gd name="T6" fmla="*/ 0 w 112"/>
                  <a:gd name="T7" fmla="*/ 0 h 64"/>
                  <a:gd name="T8" fmla="*/ 112 w 112"/>
                  <a:gd name="T9" fmla="*/ 32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2"/>
                  <a:gd name="T16" fmla="*/ 0 h 64"/>
                  <a:gd name="T17" fmla="*/ 112 w 112"/>
                  <a:gd name="T18" fmla="*/ 64 h 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2" h="64">
                    <a:moveTo>
                      <a:pt x="112" y="32"/>
                    </a:moveTo>
                    <a:lnTo>
                      <a:pt x="0" y="64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112" y="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6" name="Line 19"/>
              <p:cNvSpPr>
                <a:spLocks noChangeShapeType="1"/>
              </p:cNvSpPr>
              <p:nvPr/>
            </p:nvSpPr>
            <p:spPr bwMode="auto">
              <a:xfrm>
                <a:off x="1144" y="1857"/>
                <a:ext cx="168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2334" name="Line 23"/>
            <p:cNvSpPr>
              <a:spLocks noChangeShapeType="1"/>
            </p:cNvSpPr>
            <p:nvPr/>
          </p:nvSpPr>
          <p:spPr bwMode="auto">
            <a:xfrm>
              <a:off x="2755" y="2185"/>
              <a:ext cx="992" cy="14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35" name="Line 24"/>
            <p:cNvSpPr>
              <a:spLocks noChangeShapeType="1"/>
            </p:cNvSpPr>
            <p:nvPr/>
          </p:nvSpPr>
          <p:spPr bwMode="auto">
            <a:xfrm>
              <a:off x="3963" y="2329"/>
              <a:ext cx="424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2336" name="Group 34"/>
            <p:cNvGrpSpPr>
              <a:grpSpLocks/>
            </p:cNvGrpSpPr>
            <p:nvPr/>
          </p:nvGrpSpPr>
          <p:grpSpPr bwMode="auto">
            <a:xfrm>
              <a:off x="4627" y="1721"/>
              <a:ext cx="320" cy="64"/>
              <a:chOff x="4600" y="1721"/>
              <a:chExt cx="320" cy="64"/>
            </a:xfrm>
          </p:grpSpPr>
          <p:sp>
            <p:nvSpPr>
              <p:cNvPr id="12353" name="Freeform 32"/>
              <p:cNvSpPr>
                <a:spLocks/>
              </p:cNvSpPr>
              <p:nvPr/>
            </p:nvSpPr>
            <p:spPr bwMode="auto">
              <a:xfrm>
                <a:off x="4808" y="1721"/>
                <a:ext cx="112" cy="64"/>
              </a:xfrm>
              <a:custGeom>
                <a:avLst/>
                <a:gdLst>
                  <a:gd name="T0" fmla="*/ 112 w 112"/>
                  <a:gd name="T1" fmla="*/ 32 h 64"/>
                  <a:gd name="T2" fmla="*/ 0 w 112"/>
                  <a:gd name="T3" fmla="*/ 64 h 64"/>
                  <a:gd name="T4" fmla="*/ 0 w 112"/>
                  <a:gd name="T5" fmla="*/ 32 h 64"/>
                  <a:gd name="T6" fmla="*/ 0 w 112"/>
                  <a:gd name="T7" fmla="*/ 0 h 64"/>
                  <a:gd name="T8" fmla="*/ 112 w 112"/>
                  <a:gd name="T9" fmla="*/ 32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2"/>
                  <a:gd name="T16" fmla="*/ 0 h 64"/>
                  <a:gd name="T17" fmla="*/ 112 w 112"/>
                  <a:gd name="T18" fmla="*/ 64 h 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2" h="64">
                    <a:moveTo>
                      <a:pt x="112" y="32"/>
                    </a:moveTo>
                    <a:lnTo>
                      <a:pt x="0" y="64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112" y="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4" name="Line 33"/>
              <p:cNvSpPr>
                <a:spLocks noChangeShapeType="1"/>
              </p:cNvSpPr>
              <p:nvPr/>
            </p:nvSpPr>
            <p:spPr bwMode="auto">
              <a:xfrm>
                <a:off x="4600" y="1753"/>
                <a:ext cx="208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337" name="Group 37"/>
            <p:cNvGrpSpPr>
              <a:grpSpLocks/>
            </p:cNvGrpSpPr>
            <p:nvPr/>
          </p:nvGrpSpPr>
          <p:grpSpPr bwMode="auto">
            <a:xfrm>
              <a:off x="4627" y="2297"/>
              <a:ext cx="320" cy="64"/>
              <a:chOff x="4600" y="2297"/>
              <a:chExt cx="320" cy="64"/>
            </a:xfrm>
          </p:grpSpPr>
          <p:sp>
            <p:nvSpPr>
              <p:cNvPr id="12351" name="Freeform 35"/>
              <p:cNvSpPr>
                <a:spLocks/>
              </p:cNvSpPr>
              <p:nvPr/>
            </p:nvSpPr>
            <p:spPr bwMode="auto">
              <a:xfrm>
                <a:off x="4808" y="2297"/>
                <a:ext cx="112" cy="64"/>
              </a:xfrm>
              <a:custGeom>
                <a:avLst/>
                <a:gdLst>
                  <a:gd name="T0" fmla="*/ 112 w 112"/>
                  <a:gd name="T1" fmla="*/ 32 h 64"/>
                  <a:gd name="T2" fmla="*/ 0 w 112"/>
                  <a:gd name="T3" fmla="*/ 64 h 64"/>
                  <a:gd name="T4" fmla="*/ 0 w 112"/>
                  <a:gd name="T5" fmla="*/ 32 h 64"/>
                  <a:gd name="T6" fmla="*/ 0 w 112"/>
                  <a:gd name="T7" fmla="*/ 0 h 64"/>
                  <a:gd name="T8" fmla="*/ 112 w 112"/>
                  <a:gd name="T9" fmla="*/ 32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2"/>
                  <a:gd name="T16" fmla="*/ 0 h 64"/>
                  <a:gd name="T17" fmla="*/ 112 w 112"/>
                  <a:gd name="T18" fmla="*/ 64 h 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2" h="64">
                    <a:moveTo>
                      <a:pt x="112" y="32"/>
                    </a:moveTo>
                    <a:lnTo>
                      <a:pt x="0" y="64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112" y="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2" name="Line 36"/>
              <p:cNvSpPr>
                <a:spLocks noChangeShapeType="1"/>
              </p:cNvSpPr>
              <p:nvPr/>
            </p:nvSpPr>
            <p:spPr bwMode="auto">
              <a:xfrm>
                <a:off x="4600" y="2329"/>
                <a:ext cx="208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2338" name="Line 51"/>
            <p:cNvSpPr>
              <a:spLocks noChangeShapeType="1"/>
            </p:cNvSpPr>
            <p:nvPr/>
          </p:nvSpPr>
          <p:spPr bwMode="auto">
            <a:xfrm>
              <a:off x="811" y="1857"/>
              <a:ext cx="240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39" name="Rectangle 68"/>
            <p:cNvSpPr>
              <a:spLocks noChangeArrowheads="1"/>
            </p:cNvSpPr>
            <p:nvPr/>
          </p:nvSpPr>
          <p:spPr bwMode="auto">
            <a:xfrm>
              <a:off x="1479" y="1781"/>
              <a:ext cx="416" cy="2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40" name="Rectangle 69"/>
            <p:cNvSpPr>
              <a:spLocks noChangeArrowheads="1"/>
            </p:cNvSpPr>
            <p:nvPr/>
          </p:nvSpPr>
          <p:spPr bwMode="auto">
            <a:xfrm>
              <a:off x="1479" y="2501"/>
              <a:ext cx="416" cy="2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41" name="Rectangle 70"/>
            <p:cNvSpPr>
              <a:spLocks noChangeArrowheads="1"/>
            </p:cNvSpPr>
            <p:nvPr/>
          </p:nvSpPr>
          <p:spPr bwMode="auto">
            <a:xfrm>
              <a:off x="2375" y="2093"/>
              <a:ext cx="416" cy="2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42" name="Rectangle 71"/>
            <p:cNvSpPr>
              <a:spLocks noChangeArrowheads="1"/>
            </p:cNvSpPr>
            <p:nvPr/>
          </p:nvSpPr>
          <p:spPr bwMode="auto">
            <a:xfrm>
              <a:off x="2911" y="2501"/>
              <a:ext cx="416" cy="2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43" name="Rectangle 72"/>
            <p:cNvSpPr>
              <a:spLocks noChangeArrowheads="1"/>
            </p:cNvSpPr>
            <p:nvPr/>
          </p:nvSpPr>
          <p:spPr bwMode="auto">
            <a:xfrm>
              <a:off x="3591" y="2221"/>
              <a:ext cx="416" cy="2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44" name="Line 73"/>
            <p:cNvSpPr>
              <a:spLocks noChangeShapeType="1"/>
            </p:cNvSpPr>
            <p:nvPr/>
          </p:nvSpPr>
          <p:spPr bwMode="auto">
            <a:xfrm>
              <a:off x="3619" y="1753"/>
              <a:ext cx="79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45" name="Rectangle 74"/>
            <p:cNvSpPr>
              <a:spLocks noChangeArrowheads="1"/>
            </p:cNvSpPr>
            <p:nvPr/>
          </p:nvSpPr>
          <p:spPr bwMode="auto">
            <a:xfrm>
              <a:off x="3279" y="1621"/>
              <a:ext cx="416" cy="21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2346" name="Group 79"/>
            <p:cNvGrpSpPr>
              <a:grpSpLocks/>
            </p:cNvGrpSpPr>
            <p:nvPr/>
          </p:nvGrpSpPr>
          <p:grpSpPr bwMode="auto">
            <a:xfrm>
              <a:off x="811" y="2545"/>
              <a:ext cx="640" cy="64"/>
              <a:chOff x="784" y="2545"/>
              <a:chExt cx="640" cy="64"/>
            </a:xfrm>
          </p:grpSpPr>
          <p:grpSp>
            <p:nvGrpSpPr>
              <p:cNvPr id="12347" name="Group 77"/>
              <p:cNvGrpSpPr>
                <a:grpSpLocks/>
              </p:cNvGrpSpPr>
              <p:nvPr/>
            </p:nvGrpSpPr>
            <p:grpSpPr bwMode="auto">
              <a:xfrm>
                <a:off x="1144" y="2545"/>
                <a:ext cx="280" cy="64"/>
                <a:chOff x="1144" y="2545"/>
                <a:chExt cx="280" cy="64"/>
              </a:xfrm>
            </p:grpSpPr>
            <p:sp>
              <p:nvSpPr>
                <p:cNvPr id="12349" name="Freeform 75"/>
                <p:cNvSpPr>
                  <a:spLocks/>
                </p:cNvSpPr>
                <p:nvPr/>
              </p:nvSpPr>
              <p:spPr bwMode="auto">
                <a:xfrm>
                  <a:off x="1312" y="2545"/>
                  <a:ext cx="112" cy="64"/>
                </a:xfrm>
                <a:custGeom>
                  <a:avLst/>
                  <a:gdLst>
                    <a:gd name="T0" fmla="*/ 112 w 112"/>
                    <a:gd name="T1" fmla="*/ 32 h 64"/>
                    <a:gd name="T2" fmla="*/ 0 w 112"/>
                    <a:gd name="T3" fmla="*/ 64 h 64"/>
                    <a:gd name="T4" fmla="*/ 0 w 112"/>
                    <a:gd name="T5" fmla="*/ 32 h 64"/>
                    <a:gd name="T6" fmla="*/ 0 w 112"/>
                    <a:gd name="T7" fmla="*/ 0 h 64"/>
                    <a:gd name="T8" fmla="*/ 112 w 112"/>
                    <a:gd name="T9" fmla="*/ 32 h 6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2"/>
                    <a:gd name="T16" fmla="*/ 0 h 64"/>
                    <a:gd name="T17" fmla="*/ 112 w 112"/>
                    <a:gd name="T18" fmla="*/ 64 h 6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2" h="64">
                      <a:moveTo>
                        <a:pt x="112" y="32"/>
                      </a:moveTo>
                      <a:lnTo>
                        <a:pt x="0" y="64"/>
                      </a:lnTo>
                      <a:lnTo>
                        <a:pt x="0" y="32"/>
                      </a:lnTo>
                      <a:lnTo>
                        <a:pt x="0" y="0"/>
                      </a:lnTo>
                      <a:lnTo>
                        <a:pt x="112" y="3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50" name="Line 76"/>
                <p:cNvSpPr>
                  <a:spLocks noChangeShapeType="1"/>
                </p:cNvSpPr>
                <p:nvPr/>
              </p:nvSpPr>
              <p:spPr bwMode="auto">
                <a:xfrm>
                  <a:off x="1144" y="2577"/>
                  <a:ext cx="168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2348" name="Line 78"/>
              <p:cNvSpPr>
                <a:spLocks noChangeShapeType="1"/>
              </p:cNvSpPr>
              <p:nvPr/>
            </p:nvSpPr>
            <p:spPr bwMode="auto">
              <a:xfrm>
                <a:off x="784" y="2577"/>
                <a:ext cx="240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2326" name="Line 84"/>
          <p:cNvSpPr>
            <a:spLocks noChangeShapeType="1"/>
          </p:cNvSpPr>
          <p:nvPr/>
        </p:nvSpPr>
        <p:spPr bwMode="auto">
          <a:xfrm flipV="1">
            <a:off x="4562475" y="4443413"/>
            <a:ext cx="0" cy="319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2327" name="Text Box 85"/>
          <p:cNvSpPr txBox="1">
            <a:spLocks noChangeArrowheads="1"/>
          </p:cNvSpPr>
          <p:nvPr/>
        </p:nvSpPr>
        <p:spPr bwMode="auto">
          <a:xfrm>
            <a:off x="8005763" y="6323013"/>
            <a:ext cx="1138237" cy="274637"/>
          </a:xfrm>
          <a:prstGeom prst="rect">
            <a:avLst/>
          </a:prstGeom>
          <a:noFill/>
          <a:ln w="9525" algn="ctr">
            <a:noFill/>
            <a:prstDash val="dash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(Lovejoy 2002)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The Concept of Operations Strategy</a:t>
            </a:r>
            <a:br>
              <a:rPr lang="en-US" b="1" smtClean="0"/>
            </a:br>
            <a:r>
              <a:rPr lang="en-US" b="1" smtClean="0"/>
              <a:t>	</a:t>
            </a:r>
            <a:r>
              <a:rPr lang="en-US" smtClean="0"/>
              <a:t>Competitive Strategy and Operations Strategy</a:t>
            </a:r>
          </a:p>
        </p:txBody>
      </p:sp>
      <p:sp>
        <p:nvSpPr>
          <p:cNvPr id="129027" name="Rectangle 3"/>
          <p:cNvSpPr>
            <a:spLocks noGrp="1" noChangeArrowheads="1"/>
          </p:cNvSpPr>
          <p:nvPr>
            <p:ph idx="1"/>
          </p:nvPr>
        </p:nvSpPr>
        <p:spPr>
          <a:xfrm>
            <a:off x="455613" y="1057275"/>
            <a:ext cx="8229600" cy="5549900"/>
          </a:xfrm>
        </p:spPr>
        <p:txBody>
          <a:bodyPr/>
          <a:lstStyle/>
          <a:p>
            <a:pPr eaLnBrk="1" hangingPunct="1"/>
            <a:r>
              <a:rPr lang="en-US" smtClean="0"/>
              <a:t>Competitive strategy: “the search for a favorable competitive position in an industry, the fundamental arena in which competition occurs.  Competitive strategy aims to establish a profitable and sustainable position against the forces that determine industry competition…. The essence of formulating </a:t>
            </a:r>
            <a:r>
              <a:rPr lang="en-US" i="1" smtClean="0"/>
              <a:t>competitive</a:t>
            </a:r>
            <a:r>
              <a:rPr lang="en-US" smtClean="0"/>
              <a:t> strategy is relating a company to its environment.” (Porter)</a:t>
            </a:r>
          </a:p>
          <a:p>
            <a:pPr lvl="1" eaLnBrk="1" hangingPunct="1"/>
            <a:endParaRPr lang="en-US" smtClean="0"/>
          </a:p>
          <a:p>
            <a:pPr eaLnBrk="1" hangingPunct="1"/>
            <a:r>
              <a:rPr lang="en-US" smtClean="0"/>
              <a:t>Operations strategy is strategy with the brightness turned up on choosing real assets (resources) &amp; processes and building future capabilities:</a:t>
            </a:r>
          </a:p>
          <a:p>
            <a:pPr lvl="1" eaLnBrk="1" hangingPunct="1"/>
            <a:r>
              <a:rPr lang="en-US" smtClean="0"/>
              <a:t>It is less about industries and choosing a position, more about </a:t>
            </a:r>
            <a:r>
              <a:rPr lang="en-US" smtClean="0">
                <a:solidFill>
                  <a:srgbClr val="FF3300"/>
                </a:solidFill>
              </a:rPr>
              <a:t>firms </a:t>
            </a:r>
            <a:r>
              <a:rPr lang="en-US" smtClean="0"/>
              <a:t>and </a:t>
            </a:r>
            <a:r>
              <a:rPr lang="en-US" smtClean="0">
                <a:solidFill>
                  <a:srgbClr val="FF3300"/>
                </a:solidFill>
              </a:rPr>
              <a:t>delivering, </a:t>
            </a:r>
            <a:r>
              <a:rPr lang="en-US" smtClean="0"/>
              <a:t>enhancing and protecting the value proposition</a:t>
            </a:r>
          </a:p>
          <a:p>
            <a:pPr lvl="1" eaLnBrk="1" hangingPunct="1"/>
            <a:r>
              <a:rPr lang="en-US" smtClean="0"/>
              <a:t>It must specify all real assets and processes in the value chain and plan for the future being mindful of the company’s strategy, other parts of the organization, and the competition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7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Line 1"/>
          <p:cNvSpPr>
            <a:spLocks noChangeShapeType="1"/>
          </p:cNvSpPr>
          <p:nvPr/>
        </p:nvSpPr>
        <p:spPr bwMode="auto">
          <a:xfrm>
            <a:off x="12700" y="6615113"/>
            <a:ext cx="9131300" cy="0"/>
          </a:xfrm>
          <a:prstGeom prst="line">
            <a:avLst/>
          </a:prstGeom>
          <a:noFill/>
          <a:ln w="18062">
            <a:solidFill>
              <a:srgbClr val="000000"/>
            </a:solidFill>
            <a:round/>
            <a:headEnd/>
            <a:tailEnd/>
          </a:ln>
        </p:spPr>
        <p:txBody>
          <a:bodyPr lIns="64291" tIns="32146" rIns="64291" bIns="32146"/>
          <a:lstStyle/>
          <a:p>
            <a:endParaRPr lang="en-US"/>
          </a:p>
        </p:txBody>
      </p:sp>
      <p:sp>
        <p:nvSpPr>
          <p:cNvPr id="14339" name="Line 5"/>
          <p:cNvSpPr>
            <a:spLocks noChangeShapeType="1"/>
          </p:cNvSpPr>
          <p:nvPr/>
        </p:nvSpPr>
        <p:spPr bwMode="auto">
          <a:xfrm>
            <a:off x="0" y="987425"/>
            <a:ext cx="9131300" cy="0"/>
          </a:xfrm>
          <a:prstGeom prst="line">
            <a:avLst/>
          </a:prstGeom>
          <a:noFill/>
          <a:ln w="72248">
            <a:solidFill>
              <a:srgbClr val="000000"/>
            </a:solidFill>
            <a:round/>
            <a:headEnd/>
            <a:tailEnd/>
          </a:ln>
        </p:spPr>
        <p:txBody>
          <a:bodyPr lIns="64291" tIns="32146" rIns="64291" bIns="32146"/>
          <a:lstStyle/>
          <a:p>
            <a:endParaRPr lang="en-US"/>
          </a:p>
        </p:txBody>
      </p:sp>
      <p:pic>
        <p:nvPicPr>
          <p:cNvPr id="19462" name="Picture 6" descr="imag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1836738"/>
            <a:ext cx="4210050" cy="3182937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sp>
        <p:nvSpPr>
          <p:cNvPr id="14341" name="Rectangle 7"/>
          <p:cNvSpPr>
            <a:spLocks noGrp="1" noChangeArrowheads="1"/>
          </p:cNvSpPr>
          <p:nvPr>
            <p:ph type="title"/>
          </p:nvPr>
        </p:nvSpPr>
        <p:spPr/>
        <p:txBody>
          <a:bodyPr lIns="88896" tIns="50798" rIns="88896" bIns="50798"/>
          <a:lstStyle/>
          <a:p>
            <a:pPr defTabSz="912813"/>
            <a:r>
              <a:rPr lang="en-US" sz="2700" smtClean="0">
                <a:solidFill>
                  <a:srgbClr val="3333CC"/>
                </a:solidFill>
                <a:latin typeface="Optima" charset="0"/>
                <a:ea typeface="Optima" charset="0"/>
                <a:cs typeface="Optima" charset="0"/>
                <a:sym typeface="Optima" charset="0"/>
              </a:rPr>
              <a:t>What is operations management? (Redux?)</a:t>
            </a:r>
            <a:endParaRPr lang="en-US" smtClean="0"/>
          </a:p>
        </p:txBody>
      </p:sp>
      <p:sp>
        <p:nvSpPr>
          <p:cNvPr id="1946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0" y="1681163"/>
            <a:ext cx="4343400" cy="4524375"/>
          </a:xfrm>
        </p:spPr>
        <p:txBody>
          <a:bodyPr lIns="88896" tIns="50798" rIns="88896" bIns="50798"/>
          <a:lstStyle/>
          <a:p>
            <a:pPr marL="468313" indent="-468313" defTabSz="912813">
              <a:spcBef>
                <a:spcPts val="275"/>
              </a:spcBef>
              <a:buSzTx/>
              <a:buFont typeface="Wingdings" pitchFamily="2" charset="2"/>
              <a:buNone/>
            </a:pPr>
            <a:r>
              <a:rPr lang="en-US" sz="2700" smtClean="0">
                <a:latin typeface="Optima" charset="0"/>
                <a:ea typeface="Optima" charset="0"/>
                <a:cs typeface="Optima" charset="0"/>
                <a:sym typeface="Optima" charset="0"/>
              </a:rPr>
              <a:t>	The Underpants Gnomes have a three-phase business plan:</a:t>
            </a:r>
          </a:p>
          <a:p>
            <a:pPr marL="468313" indent="-468313" defTabSz="912813">
              <a:spcBef>
                <a:spcPts val="275"/>
              </a:spcBef>
              <a:buClr>
                <a:srgbClr val="000000"/>
              </a:buClr>
              <a:buFontTx/>
              <a:buAutoNum type="arabicPeriod"/>
            </a:pPr>
            <a:r>
              <a:rPr lang="en-US" sz="2700" smtClean="0">
                <a:latin typeface="Optima" charset="0"/>
                <a:ea typeface="Optima" charset="0"/>
                <a:cs typeface="Optima" charset="0"/>
                <a:sym typeface="Optima" charset="0"/>
              </a:rPr>
              <a:t>Collect underpants</a:t>
            </a:r>
          </a:p>
          <a:p>
            <a:pPr marL="468313" indent="-468313" defTabSz="912813">
              <a:spcBef>
                <a:spcPts val="275"/>
              </a:spcBef>
              <a:buClr>
                <a:srgbClr val="000000"/>
              </a:buClr>
              <a:buFontTx/>
              <a:buAutoNum type="arabicPeriod"/>
            </a:pPr>
            <a:r>
              <a:rPr lang="en-US" sz="2700" smtClean="0">
                <a:latin typeface="Optima" charset="0"/>
                <a:ea typeface="Optima" charset="0"/>
                <a:cs typeface="Optima" charset="0"/>
                <a:sym typeface="Optima" charset="0"/>
              </a:rPr>
              <a:t> ?</a:t>
            </a:r>
          </a:p>
          <a:p>
            <a:pPr marL="468313" indent="-468313" defTabSz="912813">
              <a:spcBef>
                <a:spcPts val="275"/>
              </a:spcBef>
              <a:buClr>
                <a:srgbClr val="000000"/>
              </a:buClr>
              <a:buFontTx/>
              <a:buAutoNum type="arabicPeriod"/>
            </a:pPr>
            <a:r>
              <a:rPr lang="en-US" sz="2700" smtClean="0">
                <a:latin typeface="Optima" charset="0"/>
                <a:ea typeface="Optima" charset="0"/>
                <a:cs typeface="Optima" charset="0"/>
                <a:sym typeface="Optima" charset="0"/>
              </a:rPr>
              <a:t>Profit </a:t>
            </a:r>
            <a:endParaRPr lang="en-US" smtClean="0"/>
          </a:p>
        </p:txBody>
      </p:sp>
      <p:pic>
        <p:nvPicPr>
          <p:cNvPr id="19465" name="Picture 9" descr="imag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2000250"/>
            <a:ext cx="3808413" cy="285750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310144" presetClass="entr" presetSubtype="5529249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310144" presetClass="entr" presetSubtype="5527108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310144" presetClass="entr" presetSubtype="5527108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310144" presetClass="entr" presetSubtype="5527108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0310144" presetClass="entr" presetSubtype="5527108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0310144" presetClass="entr" presetSubtype="1143681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 build="p" autoUpdateAnimBg="0"/>
    </p:bldLst>
  </p:timing>
</p:sld>
</file>

<file path=ppt/theme/theme1.xml><?xml version="1.0" encoding="utf-8"?>
<a:theme xmlns:a="http://schemas.openxmlformats.org/drawingml/2006/main" name="Cachon_Slide_Template">
  <a:themeElements>
    <a:clrScheme name="Cachon_Slide_Templat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achon_Slide_Templat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dash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dash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achon_Slide_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chon_Slide_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chon_Slide_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chon_Slide_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chon_Slide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chon_Slide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chon_Slide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Cachon_Slide_Template</Template>
  <TotalTime>17620</TotalTime>
  <Words>1743</Words>
  <Application>Microsoft Office PowerPoint</Application>
  <PresentationFormat>On-screen Show (4:3)</PresentationFormat>
  <Paragraphs>481</Paragraphs>
  <Slides>25</Slides>
  <Notes>25</Notes>
  <HiddenSlides>0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Cachon_Slide_Template</vt:lpstr>
      <vt:lpstr>Office Theme</vt:lpstr>
      <vt:lpstr>1_Office Theme</vt:lpstr>
      <vt:lpstr>Document</vt:lpstr>
      <vt:lpstr>Operations Strategy</vt:lpstr>
      <vt:lpstr>Slide 2</vt:lpstr>
      <vt:lpstr>“Route to the top” of CEOs of S&amp;P 500 companies</vt:lpstr>
      <vt:lpstr>What do operations leaders do?  &amp; Course content</vt:lpstr>
      <vt:lpstr>How do operations leaders create value?</vt:lpstr>
      <vt:lpstr>Goals &amp; Approach of this course</vt:lpstr>
      <vt:lpstr>What is Operations? </vt:lpstr>
      <vt:lpstr>The Concept of Operations Strategy  Competitive Strategy and Operations Strategy</vt:lpstr>
      <vt:lpstr>What is operations management? (Redux?)</vt:lpstr>
      <vt:lpstr>Rent the Runway: Love, wear, return</vt:lpstr>
      <vt:lpstr>Will it work?</vt:lpstr>
      <vt:lpstr>Operations Management and Operations Strategy</vt:lpstr>
      <vt:lpstr>A definition of operations strategy  &amp; Principle of value maximization</vt:lpstr>
      <vt:lpstr>Slide 14</vt:lpstr>
      <vt:lpstr>VCAP Framework and key decisions of operations strategy</vt:lpstr>
      <vt:lpstr>To execute a strategy, you need a map to describe it</vt:lpstr>
      <vt:lpstr>How to describe the strategic role of operations?  The “Four Stages” classification</vt:lpstr>
      <vt:lpstr>How to describe an operations strategy?    Use VCAP Framework</vt:lpstr>
      <vt:lpstr>A service example: Retail Banking </vt:lpstr>
      <vt:lpstr>VCAP framework and Principle of alignment</vt:lpstr>
      <vt:lpstr>Tool to Tailor Operations:  Strategic Operational Audit</vt:lpstr>
      <vt:lpstr>Tool to Tailor Operations:   A balanced scorecard map</vt:lpstr>
      <vt:lpstr>Slide 23</vt:lpstr>
      <vt:lpstr>Slide 24</vt:lpstr>
      <vt:lpstr>Learning Points:   Concept and Framework</vt:lpstr>
    </vt:vector>
  </TitlesOfParts>
  <Company>KGSM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Strategy</dc:title>
  <dc:creator>Jan Van Mieghem</dc:creator>
  <cp:lastModifiedBy>Jan Van Mieghem</cp:lastModifiedBy>
  <cp:revision>1242</cp:revision>
  <cp:lastPrinted>1999-09-27T17:55:50Z</cp:lastPrinted>
  <dcterms:created xsi:type="dcterms:W3CDTF">1998-09-22T23:11:58Z</dcterms:created>
  <dcterms:modified xsi:type="dcterms:W3CDTF">2010-12-30T20:04:52Z</dcterms:modified>
</cp:coreProperties>
</file>